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8748" r:id="rId2"/>
    <p:sldId id="8851" r:id="rId3"/>
    <p:sldId id="8852" r:id="rId4"/>
    <p:sldId id="885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593428-E53F-4AEC-A72B-9C1DAB20870E}" v="4" dt="2023-04-27T09:56:25.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2269" autoAdjust="0"/>
  </p:normalViewPr>
  <p:slideViewPr>
    <p:cSldViewPr snapToGrid="0">
      <p:cViewPr varScale="1">
        <p:scale>
          <a:sx n="46" d="100"/>
          <a:sy n="46" d="100"/>
        </p:scale>
        <p:origin x="14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ie Parsons" userId="ba70c661-efa8-4729-abdb-093c0d1f225d" providerId="ADAL" clId="{B3593428-E53F-4AEC-A72B-9C1DAB20870E}"/>
    <pc:docChg chg="custSel addSld modSld">
      <pc:chgData name="Allie Parsons" userId="ba70c661-efa8-4729-abdb-093c0d1f225d" providerId="ADAL" clId="{B3593428-E53F-4AEC-A72B-9C1DAB20870E}" dt="2023-04-27T09:57:41.543" v="203" actId="1076"/>
      <pc:docMkLst>
        <pc:docMk/>
      </pc:docMkLst>
      <pc:sldChg chg="addSp modSp mod">
        <pc:chgData name="Allie Parsons" userId="ba70c661-efa8-4729-abdb-093c0d1f225d" providerId="ADAL" clId="{B3593428-E53F-4AEC-A72B-9C1DAB20870E}" dt="2023-04-27T09:56:48.113" v="153" actId="2711"/>
        <pc:sldMkLst>
          <pc:docMk/>
          <pc:sldMk cId="970361218" sldId="8852"/>
        </pc:sldMkLst>
        <pc:spChg chg="add mod">
          <ac:chgData name="Allie Parsons" userId="ba70c661-efa8-4729-abdb-093c0d1f225d" providerId="ADAL" clId="{B3593428-E53F-4AEC-A72B-9C1DAB20870E}" dt="2023-04-27T09:56:08.679" v="146" actId="1076"/>
          <ac:spMkLst>
            <pc:docMk/>
            <pc:sldMk cId="970361218" sldId="8852"/>
            <ac:spMk id="2" creationId="{99EB2E91-E576-6261-6D8D-72F10EFACD10}"/>
          </ac:spMkLst>
        </pc:spChg>
        <pc:spChg chg="add mod">
          <ac:chgData name="Allie Parsons" userId="ba70c661-efa8-4729-abdb-093c0d1f225d" providerId="ADAL" clId="{B3593428-E53F-4AEC-A72B-9C1DAB20870E}" dt="2023-04-27T09:56:48.113" v="153" actId="2711"/>
          <ac:spMkLst>
            <pc:docMk/>
            <pc:sldMk cId="970361218" sldId="8852"/>
            <ac:spMk id="5" creationId="{FC715607-41D3-E7D8-9921-46CB690994C5}"/>
          </ac:spMkLst>
        </pc:spChg>
      </pc:sldChg>
      <pc:sldChg chg="addSp delSp modSp new mod">
        <pc:chgData name="Allie Parsons" userId="ba70c661-efa8-4729-abdb-093c0d1f225d" providerId="ADAL" clId="{B3593428-E53F-4AEC-A72B-9C1DAB20870E}" dt="2023-04-27T09:57:41.543" v="203" actId="1076"/>
        <pc:sldMkLst>
          <pc:docMk/>
          <pc:sldMk cId="3738787695" sldId="8853"/>
        </pc:sldMkLst>
        <pc:spChg chg="del mod">
          <ac:chgData name="Allie Parsons" userId="ba70c661-efa8-4729-abdb-093c0d1f225d" providerId="ADAL" clId="{B3593428-E53F-4AEC-A72B-9C1DAB20870E}" dt="2023-04-27T09:56:53.883" v="154" actId="478"/>
          <ac:spMkLst>
            <pc:docMk/>
            <pc:sldMk cId="3738787695" sldId="8853"/>
            <ac:spMk id="2" creationId="{9BEC43BB-AE31-6BD7-C129-342B3BC5550B}"/>
          </ac:spMkLst>
        </pc:spChg>
        <pc:spChg chg="add del mod">
          <ac:chgData name="Allie Parsons" userId="ba70c661-efa8-4729-abdb-093c0d1f225d" providerId="ADAL" clId="{B3593428-E53F-4AEC-A72B-9C1DAB20870E}" dt="2023-04-27T09:56:56.939" v="156" actId="478"/>
          <ac:spMkLst>
            <pc:docMk/>
            <pc:sldMk cId="3738787695" sldId="8853"/>
            <ac:spMk id="5" creationId="{B1007CEA-E194-6BED-89B5-9CC6A32FC54D}"/>
          </ac:spMkLst>
        </pc:spChg>
        <pc:spChg chg="add mod">
          <ac:chgData name="Allie Parsons" userId="ba70c661-efa8-4729-abdb-093c0d1f225d" providerId="ADAL" clId="{B3593428-E53F-4AEC-A72B-9C1DAB20870E}" dt="2023-04-27T09:57:41.543" v="203" actId="1076"/>
          <ac:spMkLst>
            <pc:docMk/>
            <pc:sldMk cId="3738787695" sldId="8853"/>
            <ac:spMk id="8" creationId="{01C0E658-A7FC-4AFC-AA94-B0E60E0B0C63}"/>
          </ac:spMkLst>
        </pc:spChg>
        <pc:spChg chg="add del mod">
          <ac:chgData name="Allie Parsons" userId="ba70c661-efa8-4729-abdb-093c0d1f225d" providerId="ADAL" clId="{B3593428-E53F-4AEC-A72B-9C1DAB20870E}" dt="2023-04-27T09:56:55.697" v="155" actId="478"/>
          <ac:spMkLst>
            <pc:docMk/>
            <pc:sldMk cId="3738787695" sldId="8853"/>
            <ac:spMk id="10" creationId="{BB48C808-99D6-FAF1-2C61-D70F9040B3F5}"/>
          </ac:spMkLst>
        </pc:spChg>
        <pc:graphicFrameChg chg="add del mod">
          <ac:chgData name="Allie Parsons" userId="ba70c661-efa8-4729-abdb-093c0d1f225d" providerId="ADAL" clId="{B3593428-E53F-4AEC-A72B-9C1DAB20870E}" dt="2023-04-27T09:51:57.911" v="74" actId="478"/>
          <ac:graphicFrameMkLst>
            <pc:docMk/>
            <pc:sldMk cId="3738787695" sldId="8853"/>
            <ac:graphicFrameMk id="6" creationId="{2DE17C02-03CF-1CE6-1A8D-3C483B7AF46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BAEA28-F7A9-4C5F-9DF3-4995D53AD000}" type="datetimeFigureOut">
              <a:rPr lang="en-GB" smtClean="0"/>
              <a:t>27/04/2023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741DA-20F3-4665-A4CD-57F1BEC2190B}" type="slidenum">
              <a:rPr lang="en-GB" smtClean="0"/>
              <a:t>‹#›</a:t>
            </a:fld>
            <a:endParaRPr lang="en-GB"/>
          </a:p>
        </p:txBody>
      </p:sp>
    </p:spTree>
    <p:extLst>
      <p:ext uri="{BB962C8B-B14F-4D97-AF65-F5344CB8AC3E}">
        <p14:creationId xmlns:p14="http://schemas.microsoft.com/office/powerpoint/2010/main" val="345887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has been new guidance introduced to help lawyers understand how to advice their clients on climate change.</a:t>
            </a:r>
          </a:p>
          <a:p>
            <a:endParaRPr lang="en-GB" dirty="0"/>
          </a:p>
          <a:p>
            <a:r>
              <a:rPr lang="en-GB" dirty="0"/>
              <a:t>The Chancery Lane Project (TCLP) is the code name for the collaboration among lawyers from around the world to develop new contracts and model laws to help fight climate change. It has introduced climate-related clauses for you to add for a variety of situations. “Marni’s” clause is used for report on title, and it is used to highlight the risk of climate change, and how it might impact the intended use for the property. It highlights that flood risk may become worse if the property is already in a flood risk area, or located just outside a flood risk zone. It also highlights transition risks. Transition risks are property/business related risks as we move towards a low carbon future. A typical example for property would include energy performance certificates, or EPCs. </a:t>
            </a:r>
          </a:p>
          <a:p>
            <a:endParaRPr lang="en-GB" dirty="0"/>
          </a:p>
          <a:p>
            <a:r>
              <a:rPr lang="en-GB" dirty="0"/>
              <a:t>The Law Society has recently (last week) has produced some guidance around climate change. It is in two parts – part a and part b.</a:t>
            </a:r>
          </a:p>
          <a:p>
            <a:endParaRPr lang="en-US" dirty="0"/>
          </a:p>
          <a:p>
            <a:r>
              <a:rPr lang="en-US" dirty="0"/>
              <a:t>This along with the previous guidance now confirms the importance to advise on climate change as part of property transactions</a:t>
            </a:r>
          </a:p>
        </p:txBody>
      </p:sp>
      <p:sp>
        <p:nvSpPr>
          <p:cNvPr id="4" name="Slide Number Placeholder 3"/>
          <p:cNvSpPr>
            <a:spLocks noGrp="1"/>
          </p:cNvSpPr>
          <p:nvPr>
            <p:ph type="sldNum" sz="quarter" idx="5"/>
          </p:nvPr>
        </p:nvSpPr>
        <p:spPr/>
        <p:txBody>
          <a:bodyPr/>
          <a:lstStyle/>
          <a:p>
            <a:pPr marL="0" marR="0" lvl="0" indent="0" algn="r" defTabSz="914330" rtl="0" eaLnBrk="1" fontAlgn="auto" latinLnBrk="0" hangingPunct="1">
              <a:lnSpc>
                <a:spcPct val="100000"/>
              </a:lnSpc>
              <a:spcBef>
                <a:spcPts val="0"/>
              </a:spcBef>
              <a:spcAft>
                <a:spcPts val="0"/>
              </a:spcAft>
              <a:buClrTx/>
              <a:buSzTx/>
              <a:buFontTx/>
              <a:buNone/>
              <a:tabLst/>
              <a:defRPr/>
            </a:pPr>
            <a:fld id="{326BED9E-78BD-4C4E-B037-F792E5B3793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3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4427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guidance is in 2 parts.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Part “a” A is about reducing the climate change impact of their clients and also of the law firm itself.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law firms this involves assessing the annual carbon emissions that the firm makes and then setting targets to drive down these emissions with the ultimate goal of reaching Net Zero by a 2050 or earlier.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crucial point to understand is that to reach Net Zero only a maximum of 10% of those emissions can be offset (for example by paying a third party to plant trees)  the other 90% has to be real reductions.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Part A refers in very broad terms about working with clients to reduce their carbon emissions for example helping them in their transition planning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property context, this is likely to be thinking holistically about developments and buildings for example the carbon footprint of buildings both in construction and in use.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Part of this will be compliance pressures, for example ensuring that clients are aware of the tightening standards for EPCs.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6BED9E-78BD-4C4E-B037-F792E5B3793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524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chemeClr val="accent2">
                    <a:lumMod val="60000"/>
                    <a:lumOff val="40000"/>
                  </a:schemeClr>
                </a:solidFill>
                <a:latin typeface="Roboto" panose="02000000000000000000" pitchFamily="2" charset="0"/>
                <a:ea typeface="Roboto" panose="02000000000000000000" pitchFamily="2" charset="0"/>
                <a:cs typeface="Roboto" panose="02000000000000000000" pitchFamily="2" charset="0"/>
              </a:rPr>
              <a:t>Part B </a:t>
            </a:r>
            <a:r>
              <a:rPr lang="en-GB" sz="1200" dirty="0">
                <a:latin typeface="Roboto" panose="02000000000000000000" pitchFamily="2" charset="0"/>
                <a:ea typeface="Roboto" panose="02000000000000000000" pitchFamily="2" charset="0"/>
                <a:cs typeface="Roboto" panose="02000000000000000000" pitchFamily="2" charset="0"/>
              </a:rPr>
              <a:t>of the guidance looks at climate change risks. </a:t>
            </a:r>
          </a:p>
          <a:p>
            <a:endParaRPr lang="en-GB" sz="1200" dirty="0">
              <a:latin typeface="Roboto" panose="02000000000000000000" pitchFamily="2" charset="0"/>
              <a:ea typeface="Roboto" panose="02000000000000000000" pitchFamily="2" charset="0"/>
              <a:cs typeface="Roboto" panose="02000000000000000000" pitchFamily="2" charset="0"/>
            </a:endParaRPr>
          </a:p>
          <a:p>
            <a:r>
              <a:rPr lang="en-GB" sz="1200" dirty="0">
                <a:latin typeface="Roboto" panose="02000000000000000000" pitchFamily="2" charset="0"/>
                <a:ea typeface="Roboto" panose="02000000000000000000" pitchFamily="2" charset="0"/>
                <a:cs typeface="Roboto" panose="02000000000000000000" pitchFamily="2" charset="0"/>
              </a:rPr>
              <a:t>For property lawyers the key parts here are the duties to advise and warn clients about these. </a:t>
            </a:r>
          </a:p>
          <a:p>
            <a:endParaRPr lang="en-GB" sz="1200" dirty="0">
              <a:latin typeface="Roboto" panose="02000000000000000000" pitchFamily="2" charset="0"/>
              <a:ea typeface="Roboto" panose="02000000000000000000" pitchFamily="2" charset="0"/>
              <a:cs typeface="Roboto" panose="02000000000000000000" pitchFamily="2" charset="0"/>
            </a:endParaRPr>
          </a:p>
          <a:p>
            <a:r>
              <a:rPr lang="en-GB" sz="1200" dirty="0">
                <a:latin typeface="Roboto" panose="02000000000000000000" pitchFamily="2" charset="0"/>
                <a:ea typeface="Roboto" panose="02000000000000000000" pitchFamily="2" charset="0"/>
                <a:cs typeface="Roboto" panose="02000000000000000000" pitchFamily="2" charset="0"/>
              </a:rPr>
              <a:t>As the Guidance makes clear, solicitors have long been under a duty to warn clients about risks which may not be apparent to the client but should be obvious to the solicitor. </a:t>
            </a:r>
          </a:p>
          <a:p>
            <a:endParaRPr lang="en-GB" sz="1200" dirty="0">
              <a:latin typeface="Roboto" panose="02000000000000000000" pitchFamily="2" charset="0"/>
              <a:ea typeface="Roboto" panose="02000000000000000000" pitchFamily="2" charset="0"/>
              <a:cs typeface="Roboto" panose="02000000000000000000" pitchFamily="2" charset="0"/>
            </a:endParaRPr>
          </a:p>
          <a:p>
            <a:r>
              <a:rPr lang="en-GB" sz="1200" dirty="0">
                <a:latin typeface="Roboto" panose="02000000000000000000" pitchFamily="2" charset="0"/>
                <a:ea typeface="Roboto" panose="02000000000000000000" pitchFamily="2" charset="0"/>
                <a:cs typeface="Roboto" panose="02000000000000000000" pitchFamily="2" charset="0"/>
              </a:rPr>
              <a:t>With climate change risks that duty will be very fact specific.</a:t>
            </a:r>
          </a:p>
          <a:p>
            <a:endParaRPr lang="en-GB" sz="1200" dirty="0">
              <a:latin typeface="Roboto" panose="02000000000000000000" pitchFamily="2" charset="0"/>
              <a:ea typeface="Roboto" panose="02000000000000000000" pitchFamily="2" charset="0"/>
              <a:cs typeface="Roboto" panose="02000000000000000000" pitchFamily="2" charset="0"/>
            </a:endParaRPr>
          </a:p>
          <a:p>
            <a:r>
              <a:rPr lang="en-US" sz="1200" dirty="0">
                <a:latin typeface="Roboto" panose="02000000000000000000" pitchFamily="2" charset="0"/>
                <a:ea typeface="Roboto" panose="02000000000000000000" pitchFamily="2" charset="0"/>
                <a:cs typeface="Roboto" panose="02000000000000000000" pitchFamily="2" charset="0"/>
              </a:rPr>
              <a:t>Property lawyers will be, or should now be, aware that climate change can bring additional physical and transition risks to properties</a:t>
            </a:r>
            <a:endParaRPr lang="en-GB" sz="1200" dirty="0">
              <a:latin typeface="Roboto" panose="02000000000000000000" pitchFamily="2" charset="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Property lawyers will always want to give practical advice, but as the Guidance warns in section 2.1 solicitors should not advise on climate change risks where it is outside their knowledge or qualification.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practice this will mean that to be able to advise on the risks associated with climate change it will usually be necessary to carry out a climate change search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Guidance also refers to competence and the need for some solicitors to undertake training so that they can properly advise their clients on these new climate change risks.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Part B - provides guidance for solicitors 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How climate change physical risks, and climate legal risks may be relevant to client advice.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Issues which may be relevant when considering the combination of legal advice, climate change and solicitors’ professional duties.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Issues which may be relevant when considering the solicitor-client relationship in the context of climate change.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6BED9E-78BD-4C4E-B037-F792E5B3793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9003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1" y="2621828"/>
            <a:ext cx="3564835" cy="4236173"/>
          </a:xfrm>
          <a:custGeom>
            <a:avLst/>
            <a:gdLst>
              <a:gd name="connsiteX0" fmla="*/ 1010321 w 3564835"/>
              <a:gd name="connsiteY0" fmla="*/ 0 h 4236173"/>
              <a:gd name="connsiteX1" fmla="*/ 3564835 w 3564835"/>
              <a:gd name="connsiteY1" fmla="*/ 2554514 h 4236173"/>
              <a:gd name="connsiteX2" fmla="*/ 2981508 w 3564835"/>
              <a:gd name="connsiteY2" fmla="*/ 4179422 h 4236173"/>
              <a:gd name="connsiteX3" fmla="*/ 2929929 w 3564835"/>
              <a:gd name="connsiteY3" fmla="*/ 4236173 h 4236173"/>
              <a:gd name="connsiteX4" fmla="*/ 0 w 3564835"/>
              <a:gd name="connsiteY4" fmla="*/ 4236173 h 4236173"/>
              <a:gd name="connsiteX5" fmla="*/ 0 w 3564835"/>
              <a:gd name="connsiteY5" fmla="*/ 208449 h 4236173"/>
              <a:gd name="connsiteX6" fmla="*/ 15989 w 3564835"/>
              <a:gd name="connsiteY6" fmla="*/ 200747 h 4236173"/>
              <a:gd name="connsiteX7" fmla="*/ 1010321 w 3564835"/>
              <a:gd name="connsiteY7" fmla="*/ 0 h 4236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835" h="4236173">
                <a:moveTo>
                  <a:pt x="1010321" y="0"/>
                </a:moveTo>
                <a:cubicBezTo>
                  <a:pt x="2421140" y="0"/>
                  <a:pt x="3564835" y="1143695"/>
                  <a:pt x="3564835" y="2554514"/>
                </a:cubicBezTo>
                <a:cubicBezTo>
                  <a:pt x="3564835" y="3171748"/>
                  <a:pt x="3345925" y="3737852"/>
                  <a:pt x="2981508" y="4179422"/>
                </a:cubicBezTo>
                <a:lnTo>
                  <a:pt x="2929929" y="4236173"/>
                </a:lnTo>
                <a:lnTo>
                  <a:pt x="0" y="4236173"/>
                </a:lnTo>
                <a:lnTo>
                  <a:pt x="0" y="208449"/>
                </a:lnTo>
                <a:lnTo>
                  <a:pt x="15989" y="200747"/>
                </a:lnTo>
                <a:cubicBezTo>
                  <a:pt x="321607" y="71481"/>
                  <a:pt x="657617" y="0"/>
                  <a:pt x="1010321" y="0"/>
                </a:cubicBezTo>
                <a:close/>
              </a:path>
            </a:pathLst>
          </a:cu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2" name="Title 1"/>
          <p:cNvSpPr>
            <a:spLocks noGrp="1"/>
          </p:cNvSpPr>
          <p:nvPr>
            <p:ph type="title"/>
          </p:nvPr>
        </p:nvSpPr>
        <p:spPr>
          <a:xfrm>
            <a:off x="720000" y="1260000"/>
            <a:ext cx="4187371" cy="1783443"/>
          </a:xfrm>
        </p:spPr>
        <p:txBody>
          <a:bodyPr/>
          <a:lstStyle>
            <a:lvl1pPr>
              <a:lnSpc>
                <a:spcPts val="5200"/>
              </a:lnSpc>
              <a:defRPr sz="4000"/>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b="0" i="0">
                <a:latin typeface="Roboto" panose="02000000000000000000" pitchFamily="2" charset="0"/>
                <a:ea typeface="Roboto" panose="02000000000000000000" pitchFamily="2" charset="0"/>
                <a:cs typeface="Roboto" panose="02000000000000000000" pitchFamily="2" charset="0"/>
              </a:defRPr>
            </a:lvl1pPr>
          </a:lstStyle>
          <a:p>
            <a:fld id="{D8D877B3-D348-4611-9BDB-C5374591D951}" type="slidenum">
              <a:rPr lang="en-US" smtClean="0"/>
              <a:pPr/>
              <a:t>‹#›</a:t>
            </a:fld>
            <a:endParaRPr lang="en-US"/>
          </a:p>
        </p:txBody>
      </p:sp>
    </p:spTree>
    <p:extLst>
      <p:ext uri="{BB962C8B-B14F-4D97-AF65-F5344CB8AC3E}">
        <p14:creationId xmlns:p14="http://schemas.microsoft.com/office/powerpoint/2010/main" val="36792629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20000" y="1260000"/>
            <a:ext cx="4187371" cy="1783443"/>
          </a:xfrm>
        </p:spPr>
        <p:txBody>
          <a:bodyPr/>
          <a:lstStyle>
            <a:lvl1pPr>
              <a:lnSpc>
                <a:spcPts val="5200"/>
              </a:lnSpc>
              <a:defRPr sz="4000">
                <a:solidFill>
                  <a:schemeClr val="accent2"/>
                </a:solidFill>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b="0" i="0">
                <a:latin typeface="Roboto" panose="02000000000000000000" pitchFamily="2" charset="0"/>
                <a:ea typeface="Roboto" panose="02000000000000000000" pitchFamily="2" charset="0"/>
                <a:cs typeface="Roboto" panose="02000000000000000000" pitchFamily="2" charset="0"/>
              </a:defRPr>
            </a:lvl1pPr>
          </a:lstStyle>
          <a:p>
            <a:fld id="{D8D877B3-D348-4611-9BDB-C5374591D951}" type="slidenum">
              <a:rPr lang="en-US" smtClean="0"/>
              <a:pPr/>
              <a:t>‹#›</a:t>
            </a:fld>
            <a:endParaRPr lang="en-US"/>
          </a:p>
        </p:txBody>
      </p:sp>
    </p:spTree>
    <p:extLst>
      <p:ext uri="{BB962C8B-B14F-4D97-AF65-F5344CB8AC3E}">
        <p14:creationId xmlns:p14="http://schemas.microsoft.com/office/powerpoint/2010/main" val="19887430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8_Custom Layout">
    <p:bg>
      <p:bgPr>
        <a:solidFill>
          <a:schemeClr val="accent3"/>
        </a:solidFill>
        <a:effectLst/>
      </p:bgPr>
    </p:bg>
    <p:spTree>
      <p:nvGrpSpPr>
        <p:cNvPr id="1" name=""/>
        <p:cNvGrpSpPr/>
        <p:nvPr/>
      </p:nvGrpSpPr>
      <p:grpSpPr>
        <a:xfrm>
          <a:off x="0" y="0"/>
          <a:ext cx="0" cy="0"/>
          <a:chOff x="0" y="0"/>
          <a:chExt cx="0" cy="0"/>
        </a:xfrm>
      </p:grpSpPr>
      <p:pic>
        <p:nvPicPr>
          <p:cNvPr id="12" name="Picture 11" descr="Background pattern, icon&#10;&#10;Description automatically generated">
            <a:extLst>
              <a:ext uri="{FF2B5EF4-FFF2-40B4-BE49-F238E27FC236}">
                <a16:creationId xmlns:a16="http://schemas.microsoft.com/office/drawing/2014/main" id="{9EBDAC5D-D6A3-4C43-8A97-98614E0E99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42012" y="-457201"/>
            <a:ext cx="1867375" cy="6858000"/>
          </a:xfrm>
          <a:prstGeom prst="rect">
            <a:avLst/>
          </a:prstGeom>
        </p:spPr>
      </p:pic>
      <p:sp>
        <p:nvSpPr>
          <p:cNvPr id="2" name="Slide Number Placeholder 5">
            <a:extLst>
              <a:ext uri="{FF2B5EF4-FFF2-40B4-BE49-F238E27FC236}">
                <a16:creationId xmlns:a16="http://schemas.microsoft.com/office/drawing/2014/main" id="{33F3564A-F937-624F-A1AA-D5649E99DFBA}"/>
              </a:ext>
            </a:extLst>
          </p:cNvPr>
          <p:cNvSpPr>
            <a:spLocks noGrp="1"/>
          </p:cNvSpPr>
          <p:nvPr>
            <p:ph type="sldNum" sz="quarter" idx="10"/>
          </p:nvPr>
        </p:nvSpPr>
        <p:spPr>
          <a:xfrm>
            <a:off x="11366227" y="6316245"/>
            <a:ext cx="513735" cy="227164"/>
          </a:xfrm>
        </p:spPr>
        <p:txBody>
          <a:bodyPr/>
          <a:lstStyle/>
          <a:p>
            <a:fld id="{D8D877B3-D348-4611-9BDB-C5374591D951}" type="slidenum">
              <a:rPr lang="en-US" smtClean="0"/>
              <a:pPr/>
              <a:t>‹#›</a:t>
            </a:fld>
            <a:endParaRPr lang="en-US"/>
          </a:p>
        </p:txBody>
      </p:sp>
      <p:sp>
        <p:nvSpPr>
          <p:cNvPr id="3" name="Oval 2">
            <a:extLst>
              <a:ext uri="{FF2B5EF4-FFF2-40B4-BE49-F238E27FC236}">
                <a16:creationId xmlns:a16="http://schemas.microsoft.com/office/drawing/2014/main" id="{E2E2D2EF-B3BB-EF41-9EBA-C0167D441916}"/>
              </a:ext>
            </a:extLst>
          </p:cNvPr>
          <p:cNvSpPr/>
          <p:nvPr userDrawn="1"/>
        </p:nvSpPr>
        <p:spPr>
          <a:xfrm>
            <a:off x="11438037" y="6244770"/>
            <a:ext cx="370114" cy="370114"/>
          </a:xfrm>
          <a:prstGeom prst="ellipse">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Roboto" panose="02000000000000000000" pitchFamily="2" charset="0"/>
              <a:ea typeface="Roboto" panose="02000000000000000000" pitchFamily="2" charset="0"/>
              <a:cs typeface="Roboto" panose="02000000000000000000" pitchFamily="2" charset="0"/>
            </a:endParaRPr>
          </a:p>
        </p:txBody>
      </p:sp>
      <p:sp>
        <p:nvSpPr>
          <p:cNvPr id="5" name="Rectangle 4">
            <a:extLst>
              <a:ext uri="{FF2B5EF4-FFF2-40B4-BE49-F238E27FC236}">
                <a16:creationId xmlns:a16="http://schemas.microsoft.com/office/drawing/2014/main" id="{CA22A1ED-1501-604E-9FFD-00251C881F0D}"/>
              </a:ext>
            </a:extLst>
          </p:cNvPr>
          <p:cNvSpPr/>
          <p:nvPr userDrawn="1"/>
        </p:nvSpPr>
        <p:spPr>
          <a:xfrm>
            <a:off x="382881" y="6400799"/>
            <a:ext cx="1106072" cy="115416"/>
          </a:xfrm>
          <a:prstGeom prst="rect">
            <a:avLst/>
          </a:prstGeom>
        </p:spPr>
        <p:txBody>
          <a:bodyPr wrap="none" lIns="0" tIns="0" rIns="0" bIns="0">
            <a:spAutoFit/>
          </a:bodyPr>
          <a:lstStyle/>
          <a:p>
            <a:r>
              <a:rPr lang="en-GB" sz="750" b="0" i="0">
                <a:solidFill>
                  <a:schemeClr val="tx2"/>
                </a:solidFill>
                <a:effectLst/>
                <a:latin typeface="Roboto" panose="02000000000000000000" pitchFamily="2" charset="0"/>
                <a:ea typeface="Roboto" panose="02000000000000000000" pitchFamily="2" charset="0"/>
                <a:cs typeface="Roboto" panose="02000000000000000000" pitchFamily="2" charset="0"/>
              </a:rPr>
              <a:t>Copyright 2022 DMGT Plc</a:t>
            </a:r>
          </a:p>
        </p:txBody>
      </p:sp>
      <p:pic>
        <p:nvPicPr>
          <p:cNvPr id="13" name="Picture 12" descr="A picture containing building, outdoor, window, roof&#10;&#10;Description automatically generated">
            <a:extLst>
              <a:ext uri="{FF2B5EF4-FFF2-40B4-BE49-F238E27FC236}">
                <a16:creationId xmlns:a16="http://schemas.microsoft.com/office/drawing/2014/main" id="{B2A9C0DE-1F1F-9747-9B12-8E043900FD5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97243" y="3746500"/>
            <a:ext cx="5704417" cy="3111500"/>
          </a:xfrm>
          <a:prstGeom prst="rect">
            <a:avLst/>
          </a:prstGeom>
        </p:spPr>
      </p:pic>
      <p:sp>
        <p:nvSpPr>
          <p:cNvPr id="10" name="Title 1">
            <a:extLst>
              <a:ext uri="{FF2B5EF4-FFF2-40B4-BE49-F238E27FC236}">
                <a16:creationId xmlns:a16="http://schemas.microsoft.com/office/drawing/2014/main" id="{BEE3A8B2-6295-2E49-BEED-146DBA9B330A}"/>
              </a:ext>
            </a:extLst>
          </p:cNvPr>
          <p:cNvSpPr>
            <a:spLocks noGrp="1"/>
          </p:cNvSpPr>
          <p:nvPr>
            <p:ph type="title"/>
          </p:nvPr>
        </p:nvSpPr>
        <p:spPr>
          <a:xfrm>
            <a:off x="720000" y="1980000"/>
            <a:ext cx="5223600" cy="2037600"/>
          </a:xfrm>
        </p:spPr>
        <p:txBody>
          <a:bodyPr/>
          <a:lstStyle>
            <a:lvl1pPr>
              <a:lnSpc>
                <a:spcPts val="5500"/>
              </a:lnSpc>
              <a:defRPr sz="5000" b="0" i="0">
                <a:solidFill>
                  <a:schemeClr val="bg1"/>
                </a:solidFill>
                <a:latin typeface="Roboto Light" panose="02000000000000000000" pitchFamily="2" charset="0"/>
                <a:ea typeface="Roboto Light" panose="02000000000000000000" pitchFamily="2" charset="0"/>
                <a:cs typeface="Noto Serif" panose="02020502060505020204" pitchFamily="18" charset="0"/>
              </a:defRPr>
            </a:lvl1pPr>
          </a:lstStyle>
          <a:p>
            <a:r>
              <a:rPr lang="en-US"/>
              <a:t>Click to edit Master title style</a:t>
            </a:r>
          </a:p>
        </p:txBody>
      </p:sp>
      <p:sp>
        <p:nvSpPr>
          <p:cNvPr id="11" name="Text Placeholder 12">
            <a:extLst>
              <a:ext uri="{FF2B5EF4-FFF2-40B4-BE49-F238E27FC236}">
                <a16:creationId xmlns:a16="http://schemas.microsoft.com/office/drawing/2014/main" id="{2B9996EB-1670-5246-AE05-A48DA2A5166D}"/>
              </a:ext>
            </a:extLst>
          </p:cNvPr>
          <p:cNvSpPr>
            <a:spLocks noGrp="1"/>
          </p:cNvSpPr>
          <p:nvPr>
            <p:ph type="body" sz="quarter" idx="11" hasCustomPrompt="1"/>
          </p:nvPr>
        </p:nvSpPr>
        <p:spPr>
          <a:xfrm>
            <a:off x="720725" y="698500"/>
            <a:ext cx="4521200" cy="865188"/>
          </a:xfrm>
        </p:spPr>
        <p:txBody>
          <a:bodyPr/>
          <a:lstStyle>
            <a:lvl1pPr>
              <a:defRPr sz="5400" b="0" i="0">
                <a:solidFill>
                  <a:schemeClr val="accent4"/>
                </a:solidFill>
                <a:latin typeface="Noto Serif" panose="02020502060505020204" pitchFamily="18" charset="0"/>
                <a:ea typeface="Noto Serif" panose="02020502060505020204" pitchFamily="18" charset="0"/>
                <a:cs typeface="Noto Serif" panose="02020502060505020204" pitchFamily="18" charset="0"/>
              </a:defRPr>
            </a:lvl1pPr>
          </a:lstStyle>
          <a:p>
            <a:pPr lvl="0"/>
            <a:r>
              <a:rPr lang="en-GB"/>
              <a:t>1</a:t>
            </a:r>
            <a:endParaRPr lang="en-US"/>
          </a:p>
        </p:txBody>
      </p:sp>
      <p:pic>
        <p:nvPicPr>
          <p:cNvPr id="14" name="Picture 13" descr="A picture containing text, clipart&#10;&#10;Description automatically generated">
            <a:extLst>
              <a:ext uri="{FF2B5EF4-FFF2-40B4-BE49-F238E27FC236}">
                <a16:creationId xmlns:a16="http://schemas.microsoft.com/office/drawing/2014/main" id="{3ADD2BC5-FE65-E141-A770-25325451CD9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31473" y="391884"/>
            <a:ext cx="1376678" cy="370115"/>
          </a:xfrm>
          <a:prstGeom prst="rect">
            <a:avLst/>
          </a:prstGeom>
        </p:spPr>
      </p:pic>
    </p:spTree>
    <p:extLst>
      <p:ext uri="{BB962C8B-B14F-4D97-AF65-F5344CB8AC3E}">
        <p14:creationId xmlns:p14="http://schemas.microsoft.com/office/powerpoint/2010/main" val="10675083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1_Custom Layou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145194" y="1277827"/>
            <a:ext cx="7881706" cy="4627673"/>
          </a:xfrm>
          <a:prstGeom prst="rect">
            <a:avLst/>
          </a:prstGeom>
        </p:spPr>
      </p:pic>
      <p:sp>
        <p:nvSpPr>
          <p:cNvPr id="11" name="Picture Placeholder 4"/>
          <p:cNvSpPr>
            <a:spLocks noGrp="1"/>
          </p:cNvSpPr>
          <p:nvPr>
            <p:ph type="pic" sz="quarter" idx="14"/>
          </p:nvPr>
        </p:nvSpPr>
        <p:spPr>
          <a:xfrm>
            <a:off x="5017142" y="1436336"/>
            <a:ext cx="6137809" cy="4062202"/>
          </a:xfrm>
          <a:prstGeom prst="roundRect">
            <a:avLst>
              <a:gd name="adj" fmla="val 2049"/>
            </a:avLst>
          </a:prstGeom>
          <a:gradFill>
            <a:gsLst>
              <a:gs pos="0">
                <a:schemeClr val="bg1">
                  <a:lumMod val="85000"/>
                </a:schemeClr>
              </a:gs>
              <a:gs pos="99000">
                <a:schemeClr val="bg1">
                  <a:lumMod val="75000"/>
                </a:schemeClr>
              </a:gs>
            </a:gsLst>
            <a:lin ang="5400000" scaled="1"/>
          </a:gradFill>
          <a:ln>
            <a:noFill/>
          </a:ln>
        </p:spPr>
        <p:txBody>
          <a:bodyPr wrap="square" anchor="ctr">
            <a:noAutofit/>
          </a:bodyPr>
          <a:lstStyle>
            <a:lvl1pPr algn="ctr">
              <a:defRPr sz="1200">
                <a:solidFill>
                  <a:schemeClr val="tx1"/>
                </a:solidFill>
              </a:defRPr>
            </a:lvl1pPr>
          </a:lstStyle>
          <a:p>
            <a:endParaRPr lang="en-US"/>
          </a:p>
        </p:txBody>
      </p:sp>
      <p:sp>
        <p:nvSpPr>
          <p:cNvPr id="3" name="Slide Number Placeholder 2"/>
          <p:cNvSpPr>
            <a:spLocks noGrp="1"/>
          </p:cNvSpPr>
          <p:nvPr>
            <p:ph type="sldNum" sz="quarter" idx="10"/>
          </p:nvPr>
        </p:nvSpPr>
        <p:spPr/>
        <p:txBody>
          <a:bodyPr/>
          <a:lstStyle>
            <a:lvl1pPr>
              <a:defRPr b="0" i="0">
                <a:latin typeface="Roboto" panose="02000000000000000000" pitchFamily="2" charset="0"/>
                <a:ea typeface="Roboto" panose="02000000000000000000" pitchFamily="2" charset="0"/>
                <a:cs typeface="Roboto" panose="02000000000000000000" pitchFamily="2" charset="0"/>
              </a:defRPr>
            </a:lvl1pPr>
          </a:lstStyle>
          <a:p>
            <a:fld id="{D8D877B3-D348-4611-9BDB-C5374591D951}" type="slidenum">
              <a:rPr lang="en-US" smtClean="0"/>
              <a:pPr/>
              <a:t>‹#›</a:t>
            </a:fld>
            <a:endParaRPr lang="en-US"/>
          </a:p>
        </p:txBody>
      </p:sp>
    </p:spTree>
    <p:extLst>
      <p:ext uri="{BB962C8B-B14F-4D97-AF65-F5344CB8AC3E}">
        <p14:creationId xmlns:p14="http://schemas.microsoft.com/office/powerpoint/2010/main" val="3945750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20000" y="1260000"/>
            <a:ext cx="9829800" cy="1051831"/>
          </a:xfrm>
        </p:spPr>
        <p:txBody>
          <a:bodyPr/>
          <a:lstStyle>
            <a:lvl1pPr>
              <a:defRPr sz="3600">
                <a:solidFill>
                  <a:schemeClr val="accent2"/>
                </a:solidFill>
              </a:defRPr>
            </a:lvl1pPr>
          </a:lstStyle>
          <a:p>
            <a:r>
              <a:rPr lang="en-US"/>
              <a:t>Click to edit Master title style</a:t>
            </a:r>
          </a:p>
        </p:txBody>
      </p:sp>
      <p:sp>
        <p:nvSpPr>
          <p:cNvPr id="3" name="Slide Number Placeholder 2"/>
          <p:cNvSpPr>
            <a:spLocks noGrp="1"/>
          </p:cNvSpPr>
          <p:nvPr>
            <p:ph type="sldNum" sz="quarter" idx="10"/>
          </p:nvPr>
        </p:nvSpPr>
        <p:spPr/>
        <p:txBody>
          <a:bodyPr/>
          <a:lstStyle>
            <a:lvl1pPr>
              <a:defRPr b="0" i="0">
                <a:latin typeface="Roboto" panose="02000000000000000000" pitchFamily="2" charset="0"/>
                <a:ea typeface="Roboto" panose="02000000000000000000" pitchFamily="2" charset="0"/>
                <a:cs typeface="Roboto" panose="02000000000000000000" pitchFamily="2" charset="0"/>
              </a:defRPr>
            </a:lvl1pPr>
          </a:lstStyle>
          <a:p>
            <a:fld id="{D8D877B3-D348-4611-9BDB-C5374591D951}" type="slidenum">
              <a:rPr lang="en-US" smtClean="0"/>
              <a:pPr/>
              <a:t>‹#›</a:t>
            </a:fld>
            <a:endParaRPr lang="en-US"/>
          </a:p>
        </p:txBody>
      </p:sp>
    </p:spTree>
    <p:extLst>
      <p:ext uri="{BB962C8B-B14F-4D97-AF65-F5344CB8AC3E}">
        <p14:creationId xmlns:p14="http://schemas.microsoft.com/office/powerpoint/2010/main" val="24128171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20000" y="1260000"/>
            <a:ext cx="9829800" cy="1051831"/>
          </a:xfrm>
        </p:spPr>
        <p:txBody>
          <a:bodyPr/>
          <a:lstStyle>
            <a:lvl1pPr>
              <a:lnSpc>
                <a:spcPts val="4600"/>
              </a:lnSpc>
              <a:defRPr sz="3600"/>
            </a:lvl1pPr>
          </a:lstStyle>
          <a:p>
            <a:r>
              <a:rPr lang="en-US" dirty="0"/>
              <a:t>Click to edit Master title style</a:t>
            </a:r>
          </a:p>
        </p:txBody>
      </p:sp>
      <p:sp>
        <p:nvSpPr>
          <p:cNvPr id="3" name="Slide Number Placeholder 2"/>
          <p:cNvSpPr>
            <a:spLocks noGrp="1"/>
          </p:cNvSpPr>
          <p:nvPr>
            <p:ph type="sldNum" sz="quarter" idx="10"/>
          </p:nvPr>
        </p:nvSpPr>
        <p:spPr/>
        <p:txBody>
          <a:bodyPr/>
          <a:lstStyle>
            <a:lvl1pPr>
              <a:defRPr b="0" i="0">
                <a:latin typeface="Roboto" panose="02000000000000000000" pitchFamily="2" charset="0"/>
                <a:ea typeface="Roboto" panose="02000000000000000000" pitchFamily="2" charset="0"/>
                <a:cs typeface="Roboto" panose="02000000000000000000" pitchFamily="2" charset="0"/>
              </a:defRPr>
            </a:lvl1pPr>
          </a:lstStyle>
          <a:p>
            <a:fld id="{D8D877B3-D348-4611-9BDB-C5374591D951}" type="slidenum">
              <a:rPr lang="en-US" smtClean="0"/>
              <a:pPr/>
              <a:t>‹#›</a:t>
            </a:fld>
            <a:endParaRPr lang="en-US" dirty="0"/>
          </a:p>
        </p:txBody>
      </p:sp>
      <p:sp>
        <p:nvSpPr>
          <p:cNvPr id="6" name="Picture Placeholder 7"/>
          <p:cNvSpPr>
            <a:spLocks noGrp="1"/>
          </p:cNvSpPr>
          <p:nvPr>
            <p:ph type="pic" sz="quarter" idx="13"/>
          </p:nvPr>
        </p:nvSpPr>
        <p:spPr>
          <a:xfrm>
            <a:off x="1755598" y="2818757"/>
            <a:ext cx="1708219" cy="1708219"/>
          </a:xfrm>
          <a:prstGeom prst="ellipse">
            <a:avLst/>
          </a:prstGeom>
          <a:gradFill>
            <a:gsLst>
              <a:gs pos="0">
                <a:schemeClr val="bg1">
                  <a:lumMod val="85000"/>
                </a:schemeClr>
              </a:gs>
              <a:gs pos="99000">
                <a:schemeClr val="bg1">
                  <a:lumMod val="75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7" name="Picture Placeholder 7"/>
          <p:cNvSpPr>
            <a:spLocks noGrp="1"/>
          </p:cNvSpPr>
          <p:nvPr>
            <p:ph type="pic" sz="quarter" idx="14"/>
          </p:nvPr>
        </p:nvSpPr>
        <p:spPr>
          <a:xfrm>
            <a:off x="4057059" y="2818757"/>
            <a:ext cx="1708219" cy="1708219"/>
          </a:xfrm>
          <a:prstGeom prst="ellipse">
            <a:avLst/>
          </a:prstGeom>
          <a:gradFill>
            <a:gsLst>
              <a:gs pos="0">
                <a:schemeClr val="bg1">
                  <a:lumMod val="85000"/>
                </a:schemeClr>
              </a:gs>
              <a:gs pos="99000">
                <a:schemeClr val="bg1">
                  <a:lumMod val="75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8" name="Picture Placeholder 7"/>
          <p:cNvSpPr>
            <a:spLocks noGrp="1"/>
          </p:cNvSpPr>
          <p:nvPr>
            <p:ph type="pic" sz="quarter" idx="15"/>
          </p:nvPr>
        </p:nvSpPr>
        <p:spPr>
          <a:xfrm>
            <a:off x="6358520" y="2818757"/>
            <a:ext cx="1708219" cy="1708219"/>
          </a:xfrm>
          <a:prstGeom prst="ellipse">
            <a:avLst/>
          </a:prstGeom>
          <a:gradFill>
            <a:gsLst>
              <a:gs pos="0">
                <a:schemeClr val="bg1">
                  <a:lumMod val="85000"/>
                </a:schemeClr>
              </a:gs>
              <a:gs pos="99000">
                <a:schemeClr val="bg1">
                  <a:lumMod val="75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9" name="Picture Placeholder 7"/>
          <p:cNvSpPr>
            <a:spLocks noGrp="1"/>
          </p:cNvSpPr>
          <p:nvPr>
            <p:ph type="pic" sz="quarter" idx="16"/>
          </p:nvPr>
        </p:nvSpPr>
        <p:spPr>
          <a:xfrm>
            <a:off x="8659980" y="2818757"/>
            <a:ext cx="1708219" cy="1708219"/>
          </a:xfrm>
          <a:prstGeom prst="ellipse">
            <a:avLst/>
          </a:prstGeom>
          <a:gradFill>
            <a:gsLst>
              <a:gs pos="0">
                <a:schemeClr val="bg1">
                  <a:lumMod val="85000"/>
                </a:schemeClr>
              </a:gs>
              <a:gs pos="99000">
                <a:schemeClr val="bg1">
                  <a:lumMod val="75000"/>
                </a:schemeClr>
              </a:gs>
            </a:gsLst>
            <a:lin ang="5400000" scaled="1"/>
          </a:gradFill>
          <a:ln>
            <a:noFill/>
          </a:ln>
        </p:spPr>
        <p:txBody>
          <a:bodyPr anchor="ctr">
            <a:normAutofit/>
          </a:bodyPr>
          <a:lstStyle>
            <a:lvl1pPr algn="ctr">
              <a:defRPr sz="1200">
                <a:solidFill>
                  <a:schemeClr val="tx1"/>
                </a:solidFill>
              </a:defRPr>
            </a:lvl1pPr>
          </a:lstStyle>
          <a:p>
            <a:endParaRPr lang="en-US"/>
          </a:p>
        </p:txBody>
      </p:sp>
      <p:sp>
        <p:nvSpPr>
          <p:cNvPr id="13" name="Freeform 12"/>
          <p:cNvSpPr/>
          <p:nvPr userDrawn="1"/>
        </p:nvSpPr>
        <p:spPr>
          <a:xfrm>
            <a:off x="5883284" y="1060172"/>
            <a:ext cx="6555459" cy="6051828"/>
          </a:xfrm>
          <a:custGeom>
            <a:avLst/>
            <a:gdLst>
              <a:gd name="connsiteX0" fmla="*/ 3630805 w 6555459"/>
              <a:gd name="connsiteY0" fmla="*/ 0 h 6051828"/>
              <a:gd name="connsiteX1" fmla="*/ 6432511 w 6555459"/>
              <a:gd name="connsiteY1" fmla="*/ 1321276 h 6051828"/>
              <a:gd name="connsiteX2" fmla="*/ 6555459 w 6555459"/>
              <a:gd name="connsiteY2" fmla="*/ 1485693 h 6051828"/>
              <a:gd name="connsiteX3" fmla="*/ 6555459 w 6555459"/>
              <a:gd name="connsiteY3" fmla="*/ 5775918 h 6051828"/>
              <a:gd name="connsiteX4" fmla="*/ 6432511 w 6555459"/>
              <a:gd name="connsiteY4" fmla="*/ 5940334 h 6051828"/>
              <a:gd name="connsiteX5" fmla="*/ 6335349 w 6555459"/>
              <a:gd name="connsiteY5" fmla="*/ 6051828 h 6051828"/>
              <a:gd name="connsiteX6" fmla="*/ 930432 w 6555459"/>
              <a:gd name="connsiteY6" fmla="*/ 6051828 h 6051828"/>
              <a:gd name="connsiteX7" fmla="*/ 829100 w 6555459"/>
              <a:gd name="connsiteY7" fmla="*/ 5940334 h 6051828"/>
              <a:gd name="connsiteX8" fmla="*/ 0 w 6555459"/>
              <a:gd name="connsiteY8" fmla="*/ 3630805 h 6051828"/>
              <a:gd name="connsiteX9" fmla="*/ 3630805 w 6555459"/>
              <a:gd name="connsiteY9" fmla="*/ 0 h 6051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55459" h="6051828">
                <a:moveTo>
                  <a:pt x="3630805" y="0"/>
                </a:moveTo>
                <a:cubicBezTo>
                  <a:pt x="4758751" y="0"/>
                  <a:pt x="5766567" y="514340"/>
                  <a:pt x="6432511" y="1321276"/>
                </a:cubicBezTo>
                <a:lnTo>
                  <a:pt x="6555459" y="1485693"/>
                </a:lnTo>
                <a:lnTo>
                  <a:pt x="6555459" y="5775918"/>
                </a:lnTo>
                <a:lnTo>
                  <a:pt x="6432511" y="5940334"/>
                </a:lnTo>
                <a:lnTo>
                  <a:pt x="6335349" y="6051828"/>
                </a:lnTo>
                <a:lnTo>
                  <a:pt x="930432" y="6051828"/>
                </a:lnTo>
                <a:lnTo>
                  <a:pt x="829100" y="5940334"/>
                </a:lnTo>
                <a:cubicBezTo>
                  <a:pt x="311144" y="5312717"/>
                  <a:pt x="0" y="4508097"/>
                  <a:pt x="0" y="3630805"/>
                </a:cubicBezTo>
                <a:cubicBezTo>
                  <a:pt x="0" y="1625567"/>
                  <a:pt x="1625567" y="0"/>
                  <a:pt x="3630805" y="0"/>
                </a:cubicBezTo>
                <a:close/>
              </a:path>
            </a:pathLst>
          </a:custGeom>
          <a:noFill/>
          <a:ln w="6350">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8428394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000" y="1260000"/>
            <a:ext cx="9829800" cy="1051831"/>
          </a:xfrm>
          <a:prstGeom prst="rect">
            <a:avLst/>
          </a:prstGeom>
          <a:effectLst/>
        </p:spPr>
        <p:txBody>
          <a:bodyPr vert="horz" lIns="0" tIns="0" rIns="0" bIns="0" rtlCol="0" anchor="t" anchorCtr="0">
            <a:noAutofit/>
          </a:bodyPr>
          <a:lstStyle/>
          <a:p>
            <a:r>
              <a:rPr lang="en-US"/>
              <a:t>Your title here</a:t>
            </a:r>
          </a:p>
        </p:txBody>
      </p:sp>
      <p:sp>
        <p:nvSpPr>
          <p:cNvPr id="3" name="Текст 2"/>
          <p:cNvSpPr>
            <a:spLocks noGrp="1"/>
          </p:cNvSpPr>
          <p:nvPr>
            <p:ph type="body" idx="1"/>
          </p:nvPr>
        </p:nvSpPr>
        <p:spPr>
          <a:xfrm>
            <a:off x="720000" y="2340000"/>
            <a:ext cx="9829800" cy="3725183"/>
          </a:xfrm>
          <a:prstGeom prst="rect">
            <a:avLst/>
          </a:prstGeom>
        </p:spPr>
        <p:txBody>
          <a:bodyPr vert="horz" lIns="0" tIns="0" rIns="0" bIns="0" rtlCol="0">
            <a:normAutofit/>
          </a:bodyPr>
          <a:lstStyle/>
          <a:p>
            <a:pPr lvl="0"/>
            <a:r>
              <a:rPr lang="en-US"/>
              <a:t>Write here subtitle</a:t>
            </a:r>
          </a:p>
          <a:p>
            <a:pPr lvl="1"/>
            <a:r>
              <a:rPr lang="en-US"/>
              <a:t>Write here subtitle</a:t>
            </a:r>
          </a:p>
          <a:p>
            <a:pPr lvl="2"/>
            <a:r>
              <a:rPr lang="en-US"/>
              <a:t>Write here text</a:t>
            </a:r>
          </a:p>
          <a:p>
            <a:pPr lvl="3"/>
            <a:r>
              <a:rPr lang="en-US"/>
              <a:t>Write here text</a:t>
            </a:r>
          </a:p>
          <a:p>
            <a:pPr lvl="4"/>
            <a:r>
              <a:rPr lang="en-US"/>
              <a:t>Write here text </a:t>
            </a:r>
          </a:p>
        </p:txBody>
      </p:sp>
      <p:sp>
        <p:nvSpPr>
          <p:cNvPr id="6" name="Номер слайда 21"/>
          <p:cNvSpPr>
            <a:spLocks noGrp="1"/>
          </p:cNvSpPr>
          <p:nvPr>
            <p:ph type="sldNum" sz="quarter" idx="4"/>
          </p:nvPr>
        </p:nvSpPr>
        <p:spPr>
          <a:xfrm>
            <a:off x="11366227" y="6316245"/>
            <a:ext cx="513735" cy="227164"/>
          </a:xfrm>
          <a:prstGeom prst="rect">
            <a:avLst/>
          </a:prstGeom>
          <a:noFill/>
        </p:spPr>
        <p:txBody>
          <a:bodyPr vert="horz" lIns="0" tIns="0" rIns="0" bIns="0" rtlCol="0" anchor="ctr"/>
          <a:lstStyle>
            <a:lvl1pPr algn="ctr">
              <a:defRPr sz="803" b="0" i="0">
                <a:solidFill>
                  <a:schemeClr val="tx1"/>
                </a:solidFill>
                <a:latin typeface="Open Sans" charset="0"/>
                <a:ea typeface="Open Sans" charset="0"/>
                <a:cs typeface="Open Sans" charset="0"/>
              </a:defRPr>
            </a:lvl1pPr>
          </a:lstStyle>
          <a:p>
            <a:fld id="{D8D877B3-D348-4611-9BDB-C5374591D951}" type="slidenum">
              <a:rPr lang="en-US" smtClean="0"/>
              <a:pPr/>
              <a:t>‹#›</a:t>
            </a:fld>
            <a:endParaRPr lang="en-US"/>
          </a:p>
        </p:txBody>
      </p:sp>
      <p:sp>
        <p:nvSpPr>
          <p:cNvPr id="5" name="Oval 4"/>
          <p:cNvSpPr/>
          <p:nvPr userDrawn="1"/>
        </p:nvSpPr>
        <p:spPr>
          <a:xfrm>
            <a:off x="11438037" y="6244770"/>
            <a:ext cx="370114" cy="370114"/>
          </a:xfrm>
          <a:prstGeom prst="ellipse">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Roboto" panose="02000000000000000000" pitchFamily="2" charset="0"/>
              <a:ea typeface="Roboto" panose="02000000000000000000" pitchFamily="2" charset="0"/>
              <a:cs typeface="Roboto" panose="02000000000000000000" pitchFamily="2" charset="0"/>
            </a:endParaRPr>
          </a:p>
        </p:txBody>
      </p:sp>
      <p:sp>
        <p:nvSpPr>
          <p:cNvPr id="7" name="Rectangle 6">
            <a:extLst>
              <a:ext uri="{FF2B5EF4-FFF2-40B4-BE49-F238E27FC236}">
                <a16:creationId xmlns:a16="http://schemas.microsoft.com/office/drawing/2014/main" id="{0E458979-CEA8-3B4B-851F-201ABF7CA7B9}"/>
              </a:ext>
            </a:extLst>
          </p:cNvPr>
          <p:cNvSpPr/>
          <p:nvPr userDrawn="1"/>
        </p:nvSpPr>
        <p:spPr>
          <a:xfrm>
            <a:off x="382881" y="6400799"/>
            <a:ext cx="1106072" cy="115416"/>
          </a:xfrm>
          <a:prstGeom prst="rect">
            <a:avLst/>
          </a:prstGeom>
        </p:spPr>
        <p:txBody>
          <a:bodyPr wrap="none" lIns="0" tIns="0" rIns="0" bIns="0">
            <a:spAutoFit/>
          </a:bodyPr>
          <a:lstStyle/>
          <a:p>
            <a:r>
              <a:rPr lang="en-GB" sz="750" b="0" i="0">
                <a:solidFill>
                  <a:schemeClr val="tx2"/>
                </a:solidFill>
                <a:effectLst/>
                <a:latin typeface="Roboto" panose="02000000000000000000" pitchFamily="2" charset="0"/>
                <a:ea typeface="Roboto" panose="02000000000000000000" pitchFamily="2" charset="0"/>
                <a:cs typeface="Roboto" panose="02000000000000000000" pitchFamily="2" charset="0"/>
              </a:rPr>
              <a:t>Copyright 2022 DMGT Plc</a:t>
            </a:r>
          </a:p>
        </p:txBody>
      </p:sp>
      <p:pic>
        <p:nvPicPr>
          <p:cNvPr id="8" name="Picture 7">
            <a:extLst>
              <a:ext uri="{FF2B5EF4-FFF2-40B4-BE49-F238E27FC236}">
                <a16:creationId xmlns:a16="http://schemas.microsoft.com/office/drawing/2014/main" id="{72A02D70-A7A4-6848-B3A8-62BE395996DF}"/>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0426917" y="380322"/>
            <a:ext cx="1381234" cy="371340"/>
          </a:xfrm>
          <a:prstGeom prst="rect">
            <a:avLst/>
          </a:prstGeom>
        </p:spPr>
      </p:pic>
      <p:sp>
        <p:nvSpPr>
          <p:cNvPr id="9" name="TextBox 8">
            <a:extLst>
              <a:ext uri="{FF2B5EF4-FFF2-40B4-BE49-F238E27FC236}">
                <a16:creationId xmlns:a16="http://schemas.microsoft.com/office/drawing/2014/main" id="{AA614226-622D-52D8-BEC3-B071558F4680}"/>
              </a:ext>
            </a:extLst>
          </p:cNvPr>
          <p:cNvSpPr txBox="1"/>
          <p:nvPr>
            <p:extLst>
              <p:ext uri="{1162E1C5-73C7-4A58-AE30-91384D911F3F}">
                <p184:classification xmlns:p184="http://schemas.microsoft.com/office/powerpoint/2018/4/main" val="hdr"/>
              </p:ext>
            </p:extLst>
          </p:nvPr>
        </p:nvSpPr>
        <p:spPr>
          <a:xfrm>
            <a:off x="5874512" y="0"/>
            <a:ext cx="477838" cy="182880"/>
          </a:xfrm>
          <a:prstGeom prst="rect">
            <a:avLst/>
          </a:prstGeom>
        </p:spPr>
        <p:txBody>
          <a:bodyPr horzOverflow="overflow" lIns="0" tIns="0" rIns="0" bIns="0">
            <a:spAutoFit/>
          </a:bodyPr>
          <a:lstStyle/>
          <a:p>
            <a:pPr algn="l"/>
            <a:r>
              <a:rPr lang="en-US" sz="1200">
                <a:solidFill>
                  <a:srgbClr val="008000"/>
                </a:solidFill>
                <a:latin typeface="Calibri" panose="020F0502020204030204" pitchFamily="34" charset="0"/>
                <a:cs typeface="Calibri" panose="020F0502020204030204" pitchFamily="34" charset="0"/>
              </a:rPr>
              <a:t>PUBLIC</a:t>
            </a:r>
          </a:p>
        </p:txBody>
      </p:sp>
    </p:spTree>
    <p:extLst>
      <p:ext uri="{BB962C8B-B14F-4D97-AF65-F5344CB8AC3E}">
        <p14:creationId xmlns:p14="http://schemas.microsoft.com/office/powerpoint/2010/main" val="1430836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hdr="0" ftr="0" dt="0"/>
  <p:txStyles>
    <p:titleStyle>
      <a:lvl1pPr algn="l" defTabSz="914318" rtl="0" eaLnBrk="1" latinLnBrk="0" hangingPunct="1">
        <a:lnSpc>
          <a:spcPct val="75000"/>
        </a:lnSpc>
        <a:spcBef>
          <a:spcPct val="0"/>
        </a:spcBef>
        <a:buNone/>
        <a:defRPr sz="4400" b="0" i="0" kern="1200" spc="20" baseline="0">
          <a:solidFill>
            <a:schemeClr val="accent2"/>
          </a:solidFill>
          <a:latin typeface="Roboto Light" panose="02000000000000000000" pitchFamily="2" charset="0"/>
          <a:ea typeface="Roboto Light" panose="02000000000000000000" pitchFamily="2" charset="0"/>
          <a:cs typeface="Roboto Light" panose="02000000000000000000" pitchFamily="2" charset="0"/>
        </a:defRPr>
      </a:lvl1pPr>
    </p:titleStyle>
    <p:bodyStyle>
      <a:lvl1pPr marL="0" indent="0" algn="l" defTabSz="914318" rtl="0" eaLnBrk="1" latinLnBrk="0" hangingPunct="1">
        <a:lnSpc>
          <a:spcPct val="150000"/>
        </a:lnSpc>
        <a:spcBef>
          <a:spcPts val="1000"/>
        </a:spcBef>
        <a:buFont typeface="Arial" panose="020B0604020202020204" pitchFamily="34" charset="0"/>
        <a:buNone/>
        <a:defRPr sz="2800" b="0" i="0" kern="1200" spc="20">
          <a:solidFill>
            <a:schemeClr val="tx1"/>
          </a:solidFill>
          <a:latin typeface="Roboto Light" panose="02000000000000000000" pitchFamily="2" charset="0"/>
          <a:ea typeface="Roboto Light" panose="02000000000000000000" pitchFamily="2" charset="0"/>
          <a:cs typeface="Roboto Light" panose="02000000000000000000" pitchFamily="2" charset="0"/>
        </a:defRPr>
      </a:lvl1pPr>
      <a:lvl2pPr marL="0" indent="0" algn="l" defTabSz="914318" rtl="0" eaLnBrk="1" latinLnBrk="0" hangingPunct="1">
        <a:lnSpc>
          <a:spcPct val="150000"/>
        </a:lnSpc>
        <a:spcBef>
          <a:spcPts val="499"/>
        </a:spcBef>
        <a:buFont typeface="Arial" panose="020B0604020202020204" pitchFamily="34" charset="0"/>
        <a:buNone/>
        <a:defRPr sz="1800" b="1" i="0" kern="1200" spc="20">
          <a:solidFill>
            <a:schemeClr val="tx1"/>
          </a:solidFill>
          <a:latin typeface="Roboto" panose="02000000000000000000" pitchFamily="2" charset="0"/>
          <a:ea typeface="Roboto" panose="02000000000000000000" pitchFamily="2" charset="0"/>
          <a:cs typeface="Roboto" panose="02000000000000000000" pitchFamily="2" charset="0"/>
        </a:defRPr>
      </a:lvl2pPr>
      <a:lvl3pPr marL="0" indent="0" algn="l" defTabSz="914318" rtl="0" eaLnBrk="1" latinLnBrk="0" hangingPunct="1">
        <a:lnSpc>
          <a:spcPct val="150000"/>
        </a:lnSpc>
        <a:spcBef>
          <a:spcPts val="499"/>
        </a:spcBef>
        <a:buFont typeface="Arial" panose="020B0604020202020204" pitchFamily="34" charset="0"/>
        <a:buNone/>
        <a:defRPr sz="1300" b="0" i="0" kern="1200" spc="20">
          <a:solidFill>
            <a:schemeClr val="tx1"/>
          </a:solidFill>
          <a:latin typeface="Roboto" panose="02000000000000000000" pitchFamily="2" charset="0"/>
          <a:ea typeface="Roboto" panose="02000000000000000000" pitchFamily="2" charset="0"/>
          <a:cs typeface="Roboto" panose="02000000000000000000" pitchFamily="2" charset="0"/>
        </a:defRPr>
      </a:lvl3pPr>
      <a:lvl4pPr marL="0" indent="0" algn="l" defTabSz="914318" rtl="0" eaLnBrk="1" latinLnBrk="0" hangingPunct="1">
        <a:lnSpc>
          <a:spcPct val="150000"/>
        </a:lnSpc>
        <a:spcBef>
          <a:spcPts val="499"/>
        </a:spcBef>
        <a:buFont typeface="Arial" panose="020B0604020202020204" pitchFamily="34" charset="0"/>
        <a:buNone/>
        <a:defRPr sz="1300" b="0" i="0" kern="1200" spc="20">
          <a:solidFill>
            <a:schemeClr val="tx1">
              <a:alpha val="70000"/>
            </a:schemeClr>
          </a:solidFill>
          <a:latin typeface="Roboto" panose="02000000000000000000" pitchFamily="2" charset="0"/>
          <a:ea typeface="Roboto" panose="02000000000000000000" pitchFamily="2" charset="0"/>
          <a:cs typeface="Roboto" panose="02000000000000000000" pitchFamily="2" charset="0"/>
        </a:defRPr>
      </a:lvl4pPr>
      <a:lvl5pPr marL="0" indent="0" algn="l" defTabSz="914318" rtl="0" eaLnBrk="1" latinLnBrk="0" hangingPunct="1">
        <a:lnSpc>
          <a:spcPct val="150000"/>
        </a:lnSpc>
        <a:spcBef>
          <a:spcPts val="499"/>
        </a:spcBef>
        <a:buFont typeface="Arial" panose="020B0604020202020204" pitchFamily="34" charset="0"/>
        <a:buNone/>
        <a:defRPr sz="1000" b="0" i="0" kern="1200" spc="20" baseline="0">
          <a:solidFill>
            <a:schemeClr val="tx1">
              <a:alpha val="50000"/>
            </a:schemeClr>
          </a:solidFill>
          <a:latin typeface="Roboto" panose="02000000000000000000" pitchFamily="2" charset="0"/>
          <a:ea typeface="Roboto" panose="02000000000000000000" pitchFamily="2" charset="0"/>
          <a:cs typeface="Roboto" panose="02000000000000000000" pitchFamily="2" charset="0"/>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840">
          <p15:clr>
            <a:srgbClr val="F26B43"/>
          </p15:clr>
        </p15:guide>
        <p15:guide id="1" orient="horz" pos="2160">
          <p15:clr>
            <a:srgbClr val="F26B43"/>
          </p15:clr>
        </p15:guide>
        <p15:guide id="14" orient="horz" pos="288">
          <p15:clr>
            <a:srgbClr val="F26B43"/>
          </p15:clr>
        </p15:guide>
        <p15:guide id="27" orient="horz" pos="4032">
          <p15:clr>
            <a:srgbClr val="F26B43"/>
          </p15:clr>
        </p15:guide>
        <p15:guide id="28" pos="480">
          <p15:clr>
            <a:srgbClr val="F26B43"/>
          </p15:clr>
        </p15:guide>
        <p15:guide id="29" pos="7200">
          <p15:clr>
            <a:srgbClr val="F26B43"/>
          </p15:clr>
        </p15:guide>
        <p15:guide id="39" pos="3385">
          <p15:clr>
            <a:srgbClr val="F26B43"/>
          </p15:clr>
        </p15:guide>
        <p15:guide id="40" pos="4272">
          <p15:clr>
            <a:srgbClr val="F26B43"/>
          </p15:clr>
        </p15:guide>
        <p15:guide id="44">
          <p15:clr>
            <a:srgbClr val="F26B43"/>
          </p15:clr>
        </p15:guide>
        <p15:guide id="45" pos="7680">
          <p15:clr>
            <a:srgbClr val="F26B43"/>
          </p15:clr>
        </p15:guide>
        <p15:guide id="46" orient="horz">
          <p15:clr>
            <a:srgbClr val="F26B43"/>
          </p15:clr>
        </p15:guide>
        <p15:guide id="47" orient="horz" pos="4320">
          <p15:clr>
            <a:srgbClr val="F26B43"/>
          </p15:clr>
        </p15:guide>
        <p15:guide id="48" pos="1008">
          <p15:clr>
            <a:srgbClr val="F26B43"/>
          </p15:clr>
        </p15:guide>
        <p15:guide id="49" pos="6600">
          <p15:clr>
            <a:srgbClr val="F26B43"/>
          </p15:clr>
        </p15:guide>
        <p15:guide id="50" orient="horz" pos="3528">
          <p15:clr>
            <a:srgbClr val="F26B43"/>
          </p15:clr>
        </p15:guide>
        <p15:guide id="51" orient="horz" pos="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1.sv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s://liguk-my.sharepoint.com/:w:/g/personal/chris_loaring_landmark_co_uk/Ea502FiILalHqymOV_b0H44B8W-MW9xRcB6MWhv5W5hBJw?e=EA4loS" TargetMode="External"/><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7120" y="829319"/>
            <a:ext cx="5262789" cy="1783443"/>
          </a:xfrm>
        </p:spPr>
        <p:txBody>
          <a:bodyPr/>
          <a:lstStyle/>
          <a:p>
            <a:r>
              <a:rPr lang="en-US" dirty="0"/>
              <a:t>Changes to Guidance</a:t>
            </a:r>
            <a:endParaRPr lang="en-US" dirty="0">
              <a:latin typeface="Roboto Light" panose="02000000000000000000" pitchFamily="2" charset="0"/>
              <a:ea typeface="Roboto Light" panose="02000000000000000000" pitchFamily="2" charset="0"/>
              <a:cs typeface="Roboto Light" panose="02000000000000000000" pitchFamily="2" charset="0"/>
            </a:endParaRPr>
          </a:p>
        </p:txBody>
      </p:sp>
      <p:sp>
        <p:nvSpPr>
          <p:cNvPr id="4" name="Slide Number Placeholder 3"/>
          <p:cNvSpPr>
            <a:spLocks noGrp="1"/>
          </p:cNvSpPr>
          <p:nvPr>
            <p:ph type="sldNum" sz="quarter" idx="10"/>
          </p:nvPr>
        </p:nvSpPr>
        <p:spPr/>
        <p:txBody>
          <a:bodyPr/>
          <a:lstStyle/>
          <a:p>
            <a:pPr marL="0" marR="0" lvl="0" indent="0" algn="ctr" defTabSz="914330" rtl="0" eaLnBrk="1" fontAlgn="auto" latinLnBrk="0" hangingPunct="1">
              <a:lnSpc>
                <a:spcPct val="100000"/>
              </a:lnSpc>
              <a:spcBef>
                <a:spcPts val="0"/>
              </a:spcBef>
              <a:spcAft>
                <a:spcPts val="0"/>
              </a:spcAft>
              <a:buClrTx/>
              <a:buSzTx/>
              <a:buFontTx/>
              <a:buNone/>
              <a:tabLst/>
              <a:defRPr/>
            </a:pPr>
            <a:fld id="{D8D877B3-D348-4611-9BDB-C5374591D951}" type="slidenum">
              <a:rPr kumimoji="0" lang="en-US" sz="803" b="0" i="0" u="none" strike="noStrike" kern="1200" cap="none" spc="0" normalizeH="0" baseline="0" noProof="0" smtClean="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pPr marL="0" marR="0" lvl="0" indent="0" algn="ctr" defTabSz="914330" rtl="0" eaLnBrk="1" fontAlgn="auto" latinLnBrk="0" hangingPunct="1">
                <a:lnSpc>
                  <a:spcPct val="100000"/>
                </a:lnSpc>
                <a:spcBef>
                  <a:spcPts val="0"/>
                </a:spcBef>
                <a:spcAft>
                  <a:spcPts val="0"/>
                </a:spcAft>
                <a:buClrTx/>
                <a:buSzTx/>
                <a:buFontTx/>
                <a:buNone/>
                <a:tabLst/>
                <a:defRPr/>
              </a:pPr>
              <a:t>1</a:t>
            </a:fld>
            <a:endParaRPr kumimoji="0" lang="en-US" sz="803" b="0" i="0" u="none" strike="noStrike" kern="1200" cap="none" spc="0" normalizeH="0" baseline="0" noProof="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p:txBody>
      </p:sp>
      <p:sp>
        <p:nvSpPr>
          <p:cNvPr id="8" name="TextBox 7"/>
          <p:cNvSpPr txBox="1"/>
          <p:nvPr/>
        </p:nvSpPr>
        <p:spPr>
          <a:xfrm>
            <a:off x="3583081" y="2699443"/>
            <a:ext cx="5846908" cy="2556597"/>
          </a:xfrm>
          <a:prstGeom prst="rect">
            <a:avLst/>
          </a:prstGeom>
          <a:noFill/>
        </p:spPr>
        <p:txBody>
          <a:bodyPr wrap="square" lIns="0" tIns="45720" rIns="0" bIns="45720" rtlCol="0" anchor="t">
            <a:spAutoFit/>
          </a:bodyPr>
          <a:lstStyle/>
          <a:p>
            <a:pPr marL="0" marR="0" lvl="0" indent="0" algn="l" defTabSz="914330" rtl="0" eaLnBrk="1" fontAlgn="auto" latinLnBrk="0" hangingPunct="1">
              <a:lnSpc>
                <a:spcPct val="120000"/>
              </a:lnSpc>
              <a:spcBef>
                <a:spcPts val="1200"/>
              </a:spcBef>
              <a:spcAft>
                <a:spcPts val="0"/>
              </a:spcAft>
              <a:buClrTx/>
              <a:buSzTx/>
              <a:buFontTx/>
              <a:buNone/>
              <a:tabLst/>
              <a:defRPr/>
            </a:pPr>
            <a:r>
              <a:rPr kumimoji="0" lang="en-US" sz="1400" b="1" i="0" u="none" strike="noStrike" kern="1200" cap="none" spc="50" normalizeH="0" baseline="0" noProof="0" dirty="0">
                <a:ln>
                  <a:noFill/>
                </a:ln>
                <a:solidFill>
                  <a:srgbClr val="202020"/>
                </a:solidFill>
                <a:effectLst/>
                <a:uLnTx/>
                <a:uFillTx/>
                <a:latin typeface="Roboto"/>
                <a:ea typeface="Roboto"/>
                <a:cs typeface="Roboto"/>
              </a:rPr>
              <a:t>Chancery Lane</a:t>
            </a:r>
          </a:p>
          <a:p>
            <a:pPr marL="285750" marR="0" lvl="0" indent="-285750" algn="l" defTabSz="914330" rtl="0" eaLnBrk="1" fontAlgn="auto" latinLnBrk="0" hangingPunct="1">
              <a:lnSpc>
                <a:spcPts val="1550"/>
              </a:lnSpc>
              <a:spcBef>
                <a:spcPts val="1200"/>
              </a:spcBef>
              <a:spcAft>
                <a:spcPts val="0"/>
              </a:spcAft>
              <a:buClrTx/>
              <a:buSzTx/>
              <a:buFont typeface="Arial"/>
              <a:buChar char="•"/>
              <a:tabLst/>
              <a:defRPr/>
            </a:pPr>
            <a:r>
              <a:rPr kumimoji="0" lang="en-US" sz="1400" b="0" i="0" u="none" strike="noStrike" kern="1200" cap="none" spc="0" normalizeH="0" baseline="0" noProof="0" dirty="0">
                <a:ln>
                  <a:noFill/>
                </a:ln>
                <a:solidFill>
                  <a:srgbClr val="202020">
                    <a:alpha val="70000"/>
                  </a:srgbClr>
                </a:solidFill>
                <a:effectLst/>
                <a:uLnTx/>
                <a:uFillTx/>
                <a:latin typeface="Roboto"/>
                <a:ea typeface="Roboto"/>
                <a:cs typeface="Roboto"/>
              </a:rPr>
              <a:t>Marni's Clause</a:t>
            </a:r>
          </a:p>
          <a:p>
            <a:pPr marL="285750" marR="0" lvl="0" indent="-285750" algn="l" defTabSz="914330" rtl="0" eaLnBrk="1" fontAlgn="auto" latinLnBrk="0" hangingPunct="1">
              <a:lnSpc>
                <a:spcPts val="1550"/>
              </a:lnSpc>
              <a:spcBef>
                <a:spcPts val="1200"/>
              </a:spcBef>
              <a:spcAft>
                <a:spcPts val="0"/>
              </a:spcAft>
              <a:buClrTx/>
              <a:buSzTx/>
              <a:buFont typeface="Arial"/>
              <a:buChar char="•"/>
              <a:tabLst/>
              <a:defRPr/>
            </a:pPr>
            <a:r>
              <a:rPr kumimoji="0" lang="en-GB" sz="1400" b="0" i="0" u="none" strike="noStrike" kern="1200" cap="none" spc="0" normalizeH="0" baseline="0" noProof="0" dirty="0">
                <a:ln>
                  <a:noFill/>
                </a:ln>
                <a:solidFill>
                  <a:srgbClr val="202020">
                    <a:alpha val="70000"/>
                  </a:srgbClr>
                </a:solidFill>
                <a:effectLst/>
                <a:uLnTx/>
                <a:uFillTx/>
                <a:latin typeface="Roboto"/>
                <a:ea typeface="Roboto"/>
                <a:cs typeface="Roboto"/>
              </a:rPr>
              <a:t>Marni’s Clause- highlighting the risk of climate change which might impact on the use intended for the property.</a:t>
            </a:r>
          </a:p>
          <a:p>
            <a:pPr marL="285750" marR="0" lvl="0" indent="-285750" algn="l" defTabSz="914330" rtl="0" eaLnBrk="1" fontAlgn="auto" latinLnBrk="0" hangingPunct="1">
              <a:lnSpc>
                <a:spcPts val="1550"/>
              </a:lnSpc>
              <a:spcBef>
                <a:spcPts val="1200"/>
              </a:spcBef>
              <a:spcAft>
                <a:spcPts val="0"/>
              </a:spcAft>
              <a:buClrTx/>
              <a:buSzTx/>
              <a:buFont typeface="Arial"/>
              <a:buChar char="•"/>
              <a:tabLst/>
              <a:defRPr/>
            </a:pPr>
            <a:r>
              <a:rPr kumimoji="0" lang="en-GB" sz="1400" b="0" i="0" u="none" strike="noStrike" kern="1200" cap="none" spc="0" normalizeH="0" baseline="0" noProof="0" dirty="0">
                <a:ln>
                  <a:noFill/>
                </a:ln>
                <a:solidFill>
                  <a:srgbClr val="202020">
                    <a:alpha val="70000"/>
                  </a:srgbClr>
                </a:solidFill>
                <a:effectLst/>
                <a:uLnTx/>
                <a:uFillTx/>
                <a:latin typeface="Roboto"/>
                <a:ea typeface="Roboto"/>
                <a:cs typeface="Roboto"/>
              </a:rPr>
              <a:t>Highlights that flood risk may become worse if in a flood risk area or just outside one.</a:t>
            </a:r>
          </a:p>
          <a:p>
            <a:pPr marL="285750" marR="0" lvl="0" indent="-285750" algn="l" defTabSz="914330" rtl="0" eaLnBrk="1" fontAlgn="auto" latinLnBrk="0" hangingPunct="1">
              <a:lnSpc>
                <a:spcPts val="1550"/>
              </a:lnSpc>
              <a:spcBef>
                <a:spcPts val="1200"/>
              </a:spcBef>
              <a:spcAft>
                <a:spcPts val="0"/>
              </a:spcAft>
              <a:buClrTx/>
              <a:buSzTx/>
              <a:buFont typeface="Arial"/>
              <a:buChar char="•"/>
              <a:tabLst/>
              <a:defRPr/>
            </a:pPr>
            <a:r>
              <a:rPr kumimoji="0" lang="en-GB" sz="1400" b="0" i="0" u="none" strike="noStrike" kern="1200" cap="none" spc="0" normalizeH="0" baseline="0" noProof="0" dirty="0">
                <a:ln>
                  <a:noFill/>
                </a:ln>
                <a:solidFill>
                  <a:srgbClr val="202020">
                    <a:alpha val="70000"/>
                  </a:srgbClr>
                </a:solidFill>
                <a:effectLst/>
                <a:uLnTx/>
                <a:uFillTx/>
                <a:latin typeface="Roboto"/>
                <a:ea typeface="Roboto"/>
                <a:cs typeface="Roboto"/>
              </a:rPr>
              <a:t>Highlights transition risks such as energy performance certificates</a:t>
            </a:r>
          </a:p>
          <a:p>
            <a:pPr marL="285750" marR="0" lvl="0" indent="-285750" algn="l" defTabSz="914330" rtl="0" eaLnBrk="1" fontAlgn="auto" latinLnBrk="0" hangingPunct="1">
              <a:lnSpc>
                <a:spcPts val="1550"/>
              </a:lnSpc>
              <a:spcBef>
                <a:spcPts val="1200"/>
              </a:spcBef>
              <a:spcAft>
                <a:spcPts val="0"/>
              </a:spcAft>
              <a:buClrTx/>
              <a:buSzTx/>
              <a:buFont typeface="Arial"/>
              <a:buChar char="•"/>
              <a:tabLst/>
              <a:defRPr/>
            </a:pPr>
            <a:endParaRPr kumimoji="0" lang="en-US" sz="1400" b="0" i="0" u="none" strike="noStrike" kern="1200" cap="none" spc="0" normalizeH="0" baseline="0" noProof="0" dirty="0">
              <a:ln>
                <a:noFill/>
              </a:ln>
              <a:solidFill>
                <a:srgbClr val="202020"/>
              </a:solidFill>
              <a:effectLst/>
              <a:uLnTx/>
              <a:uFillTx/>
              <a:latin typeface="Open Sans"/>
              <a:ea typeface="Open Sans"/>
              <a:cs typeface="Open Sans"/>
            </a:endParaRPr>
          </a:p>
        </p:txBody>
      </p:sp>
      <p:pic>
        <p:nvPicPr>
          <p:cNvPr id="11" name="Picture 10" descr="A picture containing text&#10;&#10;Description automatically generated">
            <a:extLst>
              <a:ext uri="{FF2B5EF4-FFF2-40B4-BE49-F238E27FC236}">
                <a16:creationId xmlns:a16="http://schemas.microsoft.com/office/drawing/2014/main" id="{32FE8441-FC3F-2DFC-DD0B-690B23F1CD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27684"/>
            <a:ext cx="2988942" cy="2310293"/>
          </a:xfrm>
          <a:prstGeom prst="rect">
            <a:avLst/>
          </a:prstGeom>
        </p:spPr>
      </p:pic>
      <p:pic>
        <p:nvPicPr>
          <p:cNvPr id="12" name="Picture 11">
            <a:extLst>
              <a:ext uri="{FF2B5EF4-FFF2-40B4-BE49-F238E27FC236}">
                <a16:creationId xmlns:a16="http://schemas.microsoft.com/office/drawing/2014/main" id="{47FF3F7A-E084-D72D-7C56-382B45182480}"/>
              </a:ext>
            </a:extLst>
          </p:cNvPr>
          <p:cNvPicPr>
            <a:picLocks noChangeAspect="1"/>
          </p:cNvPicPr>
          <p:nvPr/>
        </p:nvPicPr>
        <p:blipFill>
          <a:blip r:embed="rId4"/>
          <a:stretch>
            <a:fillRect/>
          </a:stretch>
        </p:blipFill>
        <p:spPr>
          <a:xfrm>
            <a:off x="-15942" y="6137977"/>
            <a:ext cx="12207942" cy="699216"/>
          </a:xfrm>
          <a:prstGeom prst="rect">
            <a:avLst/>
          </a:prstGeom>
        </p:spPr>
      </p:pic>
      <p:sp>
        <p:nvSpPr>
          <p:cNvPr id="2" name="TextBox 1">
            <a:extLst>
              <a:ext uri="{FF2B5EF4-FFF2-40B4-BE49-F238E27FC236}">
                <a16:creationId xmlns:a16="http://schemas.microsoft.com/office/drawing/2014/main" id="{D72A97C0-C1F1-307B-F45F-482ECE2420AA}"/>
              </a:ext>
            </a:extLst>
          </p:cNvPr>
          <p:cNvSpPr txBox="1"/>
          <p:nvPr/>
        </p:nvSpPr>
        <p:spPr>
          <a:xfrm>
            <a:off x="458633" y="2612762"/>
            <a:ext cx="7131837" cy="353943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1200"/>
              </a:spcBef>
              <a:spcAft>
                <a:spcPts val="1200"/>
              </a:spcAft>
              <a:buClrTx/>
              <a:buSzTx/>
              <a:buFontTx/>
              <a:buNone/>
              <a:tabLst/>
              <a:defRPr/>
            </a:pPr>
            <a:r>
              <a:rPr kumimoji="0" lang="en-GB" sz="1600" b="1" i="0" u="none" strike="noStrike" kern="1200" cap="none" spc="0" normalizeH="0" baseline="0" noProof="0" dirty="0">
                <a:ln>
                  <a:noFill/>
                </a:ln>
                <a:solidFill>
                  <a:srgbClr val="004D71"/>
                </a:solidFill>
                <a:effectLst/>
                <a:uLnTx/>
                <a:uFillTx/>
                <a:latin typeface="Roboto" panose="02000000000000000000" pitchFamily="2" charset="0"/>
                <a:ea typeface="Roboto" panose="02000000000000000000" pitchFamily="2" charset="0"/>
                <a:cs typeface="Roboto" panose="02000000000000000000" pitchFamily="2" charset="0"/>
              </a:rPr>
              <a:t>Part A</a:t>
            </a:r>
            <a:r>
              <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 - Sets out guidance for organisations on how to manage their business in a manner which is consistent with the transition to net zero. </a:t>
            </a:r>
          </a:p>
          <a:p>
            <a:pPr marL="0" marR="0" lvl="0" indent="0" algn="l" defTabSz="914400" rtl="0" eaLnBrk="1" fontAlgn="auto" latinLnBrk="0" hangingPunct="1">
              <a:lnSpc>
                <a:spcPct val="100000"/>
              </a:lnSpc>
              <a:spcBef>
                <a:spcPts val="1200"/>
              </a:spcBef>
              <a:spcAft>
                <a:spcPts val="1200"/>
              </a:spcAft>
              <a:buClrTx/>
              <a:buSzTx/>
              <a:buFontTx/>
              <a:buNone/>
              <a:tabLst/>
              <a:defRPr/>
            </a:pPr>
            <a:r>
              <a:rPr kumimoji="0" lang="en-GB" sz="1600" b="1" i="0" u="none" strike="noStrike" kern="1200" cap="none" spc="0" normalizeH="0" baseline="0" noProof="0" dirty="0">
                <a:ln>
                  <a:noFill/>
                </a:ln>
                <a:solidFill>
                  <a:srgbClr val="004D71"/>
                </a:solidFill>
                <a:effectLst/>
                <a:uLnTx/>
                <a:uFillTx/>
                <a:latin typeface="Roboto" panose="02000000000000000000" pitchFamily="2" charset="0"/>
                <a:ea typeface="Roboto" panose="02000000000000000000" pitchFamily="2" charset="0"/>
                <a:cs typeface="Roboto" panose="02000000000000000000" pitchFamily="2" charset="0"/>
              </a:rPr>
              <a:t>Part B</a:t>
            </a:r>
            <a:r>
              <a:rPr kumimoji="0" lang="en-GB" sz="1600" b="0" i="0" u="none" strike="noStrike" kern="1200" cap="none" spc="0" normalizeH="0" baseline="0" noProof="0" dirty="0">
                <a:ln>
                  <a:noFill/>
                </a:ln>
                <a:solidFill>
                  <a:srgbClr val="004D71"/>
                </a:solidFill>
                <a:effectLst/>
                <a:uLnTx/>
                <a:uFillTx/>
                <a:latin typeface="Roboto" panose="02000000000000000000" pitchFamily="2" charset="0"/>
                <a:ea typeface="Roboto" panose="02000000000000000000" pitchFamily="2" charset="0"/>
                <a:cs typeface="Roboto" panose="02000000000000000000" pitchFamily="2" charset="0"/>
              </a:rPr>
              <a:t> </a:t>
            </a:r>
            <a:r>
              <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 provides guidance for solicitors on:</a:t>
            </a:r>
          </a:p>
          <a:p>
            <a:pPr marL="342900" marR="0" lvl="0" indent="-342900" algn="l" defTabSz="914400" rtl="0" eaLnBrk="1" fontAlgn="auto" latinLnBrk="0" hangingPunct="1">
              <a:lnSpc>
                <a:spcPct val="100000"/>
              </a:lnSpc>
              <a:spcBef>
                <a:spcPts val="1200"/>
              </a:spcBef>
              <a:spcAft>
                <a:spcPts val="1200"/>
              </a:spcAft>
              <a:buClrTx/>
              <a:buSzTx/>
              <a:buFont typeface="+mj-lt"/>
              <a:buAutoNum type="romanLcPeriod"/>
              <a:tabLst/>
              <a:defRPr/>
            </a:pPr>
            <a:r>
              <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how climate change physical risks and climate legal risks may be relevant to client advice</a:t>
            </a:r>
          </a:p>
          <a:p>
            <a:pPr marL="342900" marR="0" lvl="0" indent="-342900" algn="l" defTabSz="914400" rtl="0" eaLnBrk="1" fontAlgn="auto" latinLnBrk="0" hangingPunct="1">
              <a:lnSpc>
                <a:spcPct val="100000"/>
              </a:lnSpc>
              <a:spcBef>
                <a:spcPts val="1200"/>
              </a:spcBef>
              <a:spcAft>
                <a:spcPts val="1200"/>
              </a:spcAft>
              <a:buClrTx/>
              <a:buSzTx/>
              <a:buFont typeface="+mj-lt"/>
              <a:buAutoNum type="romanLcPeriod"/>
              <a:tabLst/>
              <a:defRPr/>
            </a:pPr>
            <a:r>
              <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issues which may be relevant when considering the interplay of legal advice, climate change and solicitors’ professional duties</a:t>
            </a:r>
          </a:p>
          <a:p>
            <a:pPr marL="342900" marR="0" lvl="0" indent="-342900" algn="l" defTabSz="914400" rtl="0" eaLnBrk="1" fontAlgn="auto" latinLnBrk="0" hangingPunct="1">
              <a:lnSpc>
                <a:spcPct val="100000"/>
              </a:lnSpc>
              <a:spcBef>
                <a:spcPts val="1200"/>
              </a:spcBef>
              <a:spcAft>
                <a:spcPts val="1200"/>
              </a:spcAft>
              <a:buClrTx/>
              <a:buSzTx/>
              <a:buFont typeface="+mj-lt"/>
              <a:buAutoNum type="romanLcPeriod"/>
              <a:tabLst/>
              <a:defRPr/>
            </a:pPr>
            <a:r>
              <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issues which may be relevant when considering the solicitor-client relationship in the context of climate change</a:t>
            </a:r>
          </a:p>
        </p:txBody>
      </p:sp>
      <p:sp>
        <p:nvSpPr>
          <p:cNvPr id="5" name="TextBox 4">
            <a:extLst>
              <a:ext uri="{FF2B5EF4-FFF2-40B4-BE49-F238E27FC236}">
                <a16:creationId xmlns:a16="http://schemas.microsoft.com/office/drawing/2014/main" id="{47577BEC-2BF9-87BA-5FCA-4B41E9C2C78B}"/>
              </a:ext>
            </a:extLst>
          </p:cNvPr>
          <p:cNvSpPr txBox="1"/>
          <p:nvPr/>
        </p:nvSpPr>
        <p:spPr>
          <a:xfrm>
            <a:off x="7590470" y="2764625"/>
            <a:ext cx="3802833" cy="2308324"/>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1"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Further sector-specific guidance on particular areas of law will be published by the Law Society addressing how solicitors should advise clients on climate change legal risks, as well as guidance on helping solicitors and law firms adopt and implement more sustainable operations in response to changing market conditions</a:t>
            </a:r>
          </a:p>
        </p:txBody>
      </p:sp>
      <p:sp>
        <p:nvSpPr>
          <p:cNvPr id="6" name="Title 5">
            <a:extLst>
              <a:ext uri="{FF2B5EF4-FFF2-40B4-BE49-F238E27FC236}">
                <a16:creationId xmlns:a16="http://schemas.microsoft.com/office/drawing/2014/main" id="{74E2FB7F-F852-4A31-AAF5-401AA89B7CF0}"/>
              </a:ext>
            </a:extLst>
          </p:cNvPr>
          <p:cNvSpPr txBox="1">
            <a:spLocks/>
          </p:cNvSpPr>
          <p:nvPr/>
        </p:nvSpPr>
        <p:spPr>
          <a:xfrm>
            <a:off x="537120" y="1679079"/>
            <a:ext cx="9829800" cy="1051831"/>
          </a:xfrm>
          <a:prstGeom prst="rect">
            <a:avLst/>
          </a:prstGeom>
          <a:effectLst/>
        </p:spPr>
        <p:txBody>
          <a:bodyPr vert="horz" lIns="0" tIns="0" rIns="0" bIns="0" rtlCol="0" anchor="t" anchorCtr="0">
            <a:noAutofit/>
          </a:bodyPr>
          <a:lstStyle>
            <a:lvl1pPr algn="l" defTabSz="914318" rtl="0" eaLnBrk="1" latinLnBrk="0" hangingPunct="1">
              <a:lnSpc>
                <a:spcPts val="5200"/>
              </a:lnSpc>
              <a:spcBef>
                <a:spcPct val="0"/>
              </a:spcBef>
              <a:buNone/>
              <a:defRPr sz="4000" b="0" i="0" kern="1200" spc="20" baseline="0">
                <a:solidFill>
                  <a:schemeClr val="accent2"/>
                </a:solidFill>
                <a:latin typeface="Roboto Light" panose="02000000000000000000" pitchFamily="2" charset="0"/>
                <a:ea typeface="Roboto Light" panose="02000000000000000000" pitchFamily="2" charset="0"/>
                <a:cs typeface="Roboto Light" panose="02000000000000000000" pitchFamily="2" charset="0"/>
              </a:defRPr>
            </a:lvl1pPr>
          </a:lstStyle>
          <a:p>
            <a:pPr marL="0" marR="0" lvl="0" indent="0" algn="l" defTabSz="914318" rtl="0" eaLnBrk="1" fontAlgn="auto" latinLnBrk="0" hangingPunct="1">
              <a:lnSpc>
                <a:spcPts val="5200"/>
              </a:lnSpc>
              <a:spcBef>
                <a:spcPct val="0"/>
              </a:spcBef>
              <a:spcAft>
                <a:spcPts val="0"/>
              </a:spcAft>
              <a:buClrTx/>
              <a:buSzTx/>
              <a:buFontTx/>
              <a:buNone/>
              <a:tabLst/>
              <a:defRPr/>
            </a:pPr>
            <a:r>
              <a:rPr kumimoji="0" lang="en-US" sz="4000" b="0" i="0" u="none" strike="noStrike" kern="1200" cap="none" spc="20" normalizeH="0" baseline="0" noProof="0" dirty="0">
                <a:ln>
                  <a:noFill/>
                </a:ln>
                <a:solidFill>
                  <a:srgbClr val="AAC8C3">
                    <a:lumMod val="50000"/>
                  </a:srgbClr>
                </a:solidFill>
                <a:effectLst/>
                <a:uLnTx/>
                <a:uFillTx/>
                <a:latin typeface="Roboto Light" panose="02000000000000000000" pitchFamily="2" charset="0"/>
                <a:ea typeface="Roboto Light" panose="02000000000000000000" pitchFamily="2" charset="0"/>
                <a:cs typeface="Roboto Light" panose="02000000000000000000" pitchFamily="2" charset="0"/>
              </a:rPr>
              <a:t>Law Society Climate Change Guidance </a:t>
            </a:r>
            <a:endParaRPr kumimoji="0" lang="en-GB" sz="4000" b="0" i="0" u="none" strike="noStrike" kern="1200" cap="none" spc="20" normalizeH="0" baseline="0" noProof="0" dirty="0">
              <a:ln>
                <a:noFill/>
              </a:ln>
              <a:solidFill>
                <a:srgbClr val="AAC8C3">
                  <a:lumMod val="50000"/>
                </a:srgbClr>
              </a:solidFill>
              <a:effectLst/>
              <a:uLnTx/>
              <a:uFillTx/>
              <a:latin typeface="Roboto Light" panose="02000000000000000000" pitchFamily="2" charset="0"/>
              <a:ea typeface="Roboto Light" panose="02000000000000000000" pitchFamily="2" charset="0"/>
              <a:cs typeface="Roboto Light" panose="02000000000000000000" pitchFamily="2" charset="0"/>
            </a:endParaRPr>
          </a:p>
        </p:txBody>
      </p:sp>
      <p:pic>
        <p:nvPicPr>
          <p:cNvPr id="7" name="Picture 6">
            <a:extLst>
              <a:ext uri="{FF2B5EF4-FFF2-40B4-BE49-F238E27FC236}">
                <a16:creationId xmlns:a16="http://schemas.microsoft.com/office/drawing/2014/main" id="{4113949D-E7EC-60F8-8E61-20D30CDCBC79}"/>
              </a:ext>
            </a:extLst>
          </p:cNvPr>
          <p:cNvPicPr>
            <a:picLocks noChangeAspect="1"/>
          </p:cNvPicPr>
          <p:nvPr/>
        </p:nvPicPr>
        <p:blipFill>
          <a:blip r:embed="rId5"/>
          <a:stretch>
            <a:fillRect/>
          </a:stretch>
        </p:blipFill>
        <p:spPr>
          <a:xfrm>
            <a:off x="9421958" y="1679079"/>
            <a:ext cx="1889924" cy="658425"/>
          </a:xfrm>
          <a:prstGeom prst="rect">
            <a:avLst/>
          </a:prstGeom>
        </p:spPr>
      </p:pic>
      <p:pic>
        <p:nvPicPr>
          <p:cNvPr id="9" name="Picture 8">
            <a:extLst>
              <a:ext uri="{FF2B5EF4-FFF2-40B4-BE49-F238E27FC236}">
                <a16:creationId xmlns:a16="http://schemas.microsoft.com/office/drawing/2014/main" id="{FA0348DD-4BFE-9CD0-104E-DA2DC403FBF8}"/>
              </a:ext>
            </a:extLst>
          </p:cNvPr>
          <p:cNvPicPr>
            <a:picLocks noChangeAspect="1"/>
          </p:cNvPicPr>
          <p:nvPr/>
        </p:nvPicPr>
        <p:blipFill>
          <a:blip r:embed="rId6"/>
          <a:stretch>
            <a:fillRect/>
          </a:stretch>
        </p:blipFill>
        <p:spPr>
          <a:xfrm>
            <a:off x="5511766" y="11503"/>
            <a:ext cx="1152525" cy="381000"/>
          </a:xfrm>
          <a:prstGeom prst="rect">
            <a:avLst/>
          </a:prstGeom>
        </p:spPr>
      </p:pic>
    </p:spTree>
    <p:extLst>
      <p:ext uri="{BB962C8B-B14F-4D97-AF65-F5344CB8AC3E}">
        <p14:creationId xmlns:p14="http://schemas.microsoft.com/office/powerpoint/2010/main" val="14365999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2FA5E58-46CA-41E2-859B-C542459DF525}"/>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D877B3-D348-4611-9BDB-C5374591D951}" type="slidenum">
              <a:rPr kumimoji="0" lang="en-US" sz="803" b="0" i="0" u="none" strike="noStrike" kern="1200" cap="none" spc="0" normalizeH="0" baseline="0" noProof="0" smtClean="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803" b="0" i="0" u="none" strike="noStrike" kern="1200" cap="none" spc="0" normalizeH="0" baseline="0" noProof="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p:txBody>
      </p:sp>
      <p:pic>
        <p:nvPicPr>
          <p:cNvPr id="4" name="Picture 3">
            <a:extLst>
              <a:ext uri="{FF2B5EF4-FFF2-40B4-BE49-F238E27FC236}">
                <a16:creationId xmlns:a16="http://schemas.microsoft.com/office/drawing/2014/main" id="{1C84A00A-22F4-BE2B-76DF-1BEFF1D4C9E8}"/>
              </a:ext>
            </a:extLst>
          </p:cNvPr>
          <p:cNvPicPr>
            <a:picLocks noChangeAspect="1"/>
          </p:cNvPicPr>
          <p:nvPr/>
        </p:nvPicPr>
        <p:blipFill>
          <a:blip r:embed="rId3"/>
          <a:stretch>
            <a:fillRect/>
          </a:stretch>
        </p:blipFill>
        <p:spPr>
          <a:xfrm>
            <a:off x="0" y="6164940"/>
            <a:ext cx="12207942" cy="699216"/>
          </a:xfrm>
          <a:prstGeom prst="rect">
            <a:avLst/>
          </a:prstGeom>
        </p:spPr>
      </p:pic>
      <p:sp>
        <p:nvSpPr>
          <p:cNvPr id="24" name="Flowchart: Alternate Process 23">
            <a:extLst>
              <a:ext uri="{FF2B5EF4-FFF2-40B4-BE49-F238E27FC236}">
                <a16:creationId xmlns:a16="http://schemas.microsoft.com/office/drawing/2014/main" id="{D1659B0D-DD94-55F1-D8F6-A3AA4F85D684}"/>
              </a:ext>
            </a:extLst>
          </p:cNvPr>
          <p:cNvSpPr/>
          <p:nvPr/>
        </p:nvSpPr>
        <p:spPr>
          <a:xfrm>
            <a:off x="5753100" y="0"/>
            <a:ext cx="711200" cy="255214"/>
          </a:xfrm>
          <a:prstGeom prst="flowChartAlternate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Open Sans"/>
              <a:ea typeface="+mn-ea"/>
              <a:cs typeface="+mn-cs"/>
            </a:endParaRPr>
          </a:p>
        </p:txBody>
      </p:sp>
      <p:pic>
        <p:nvPicPr>
          <p:cNvPr id="8" name="Graphic 7">
            <a:extLst>
              <a:ext uri="{FF2B5EF4-FFF2-40B4-BE49-F238E27FC236}">
                <a16:creationId xmlns:a16="http://schemas.microsoft.com/office/drawing/2014/main" id="{66A9AFFB-48F6-CBFB-A402-0FD3441782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41631" y="1124049"/>
            <a:ext cx="1889566" cy="657240"/>
          </a:xfrm>
          <a:prstGeom prst="rect">
            <a:avLst/>
          </a:prstGeom>
        </p:spPr>
      </p:pic>
      <p:sp>
        <p:nvSpPr>
          <p:cNvPr id="6" name="Title 5">
            <a:extLst>
              <a:ext uri="{FF2B5EF4-FFF2-40B4-BE49-F238E27FC236}">
                <a16:creationId xmlns:a16="http://schemas.microsoft.com/office/drawing/2014/main" id="{82737117-2A99-F968-B1CE-64DB8256C5A4}"/>
              </a:ext>
            </a:extLst>
          </p:cNvPr>
          <p:cNvSpPr>
            <a:spLocks noGrp="1"/>
          </p:cNvSpPr>
          <p:nvPr>
            <p:ph type="title"/>
          </p:nvPr>
        </p:nvSpPr>
        <p:spPr>
          <a:xfrm>
            <a:off x="597485" y="1063152"/>
            <a:ext cx="9829800" cy="1051831"/>
          </a:xfrm>
        </p:spPr>
        <p:txBody>
          <a:bodyPr/>
          <a:lstStyle/>
          <a:p>
            <a:r>
              <a:rPr lang="en-US" dirty="0">
                <a:latin typeface="Roboto Light" panose="02000000000000000000" pitchFamily="2" charset="0"/>
                <a:ea typeface="Roboto Light" panose="02000000000000000000" pitchFamily="2" charset="0"/>
                <a:cs typeface="Roboto Light" panose="02000000000000000000" pitchFamily="2" charset="0"/>
              </a:rPr>
              <a:t>Law Society Climate Change Guidance</a:t>
            </a:r>
            <a:br>
              <a:rPr lang="en-US" dirty="0">
                <a:latin typeface="Roboto Light" panose="02000000000000000000" pitchFamily="2" charset="0"/>
                <a:ea typeface="Roboto Light" panose="02000000000000000000" pitchFamily="2" charset="0"/>
                <a:cs typeface="Roboto Light" panose="02000000000000000000" pitchFamily="2" charset="0"/>
              </a:rPr>
            </a:br>
            <a:r>
              <a:rPr lang="en-US" sz="3200" dirty="0">
                <a:solidFill>
                  <a:schemeClr val="accent2">
                    <a:lumMod val="60000"/>
                    <a:lumOff val="40000"/>
                  </a:schemeClr>
                </a:solidFill>
              </a:rPr>
              <a:t>Landmark Information Info Note </a:t>
            </a:r>
            <a:endParaRPr lang="en-GB" sz="3200" dirty="0">
              <a:solidFill>
                <a:schemeClr val="accent2">
                  <a:lumMod val="60000"/>
                  <a:lumOff val="40000"/>
                </a:schemeClr>
              </a:solidFill>
            </a:endParaRPr>
          </a:p>
        </p:txBody>
      </p:sp>
      <p:sp>
        <p:nvSpPr>
          <p:cNvPr id="9" name="TextBox 8">
            <a:extLst>
              <a:ext uri="{FF2B5EF4-FFF2-40B4-BE49-F238E27FC236}">
                <a16:creationId xmlns:a16="http://schemas.microsoft.com/office/drawing/2014/main" id="{3298C331-2F56-81FA-F577-645D1EC0C236}"/>
              </a:ext>
            </a:extLst>
          </p:cNvPr>
          <p:cNvSpPr txBox="1"/>
          <p:nvPr/>
        </p:nvSpPr>
        <p:spPr>
          <a:xfrm>
            <a:off x="484325" y="2359491"/>
            <a:ext cx="8960121" cy="230832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E4051">
                    <a:lumMod val="60000"/>
                    <a:lumOff val="40000"/>
                  </a:srgbClr>
                </a:solidFill>
                <a:effectLst/>
                <a:uLnTx/>
                <a:uFillTx/>
                <a:latin typeface="Roboto" panose="02000000000000000000" pitchFamily="2" charset="0"/>
                <a:ea typeface="Roboto" panose="02000000000000000000" pitchFamily="2" charset="0"/>
                <a:cs typeface="Roboto" panose="02000000000000000000" pitchFamily="2" charset="0"/>
              </a:rPr>
              <a:t>Part A </a:t>
            </a:r>
            <a:r>
              <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is about reducing the climate change impact of their clients and also of the law firm itself.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For law firms this involves </a:t>
            </a:r>
            <a:r>
              <a:rPr kumimoji="0" lang="en-US" sz="1600" b="1"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assessing the annual carbon emissions</a:t>
            </a:r>
            <a:r>
              <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 that the firm makes and then </a:t>
            </a:r>
            <a:r>
              <a:rPr kumimoji="0" lang="en-US" sz="1600" b="1"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setting targets to drive down these emissions</a:t>
            </a:r>
            <a:r>
              <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 with the ultimate goal of reaching </a:t>
            </a:r>
            <a:r>
              <a:rPr kumimoji="0" lang="en-US" sz="1600" b="1"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Net Zero by a 2050 </a:t>
            </a:r>
            <a:r>
              <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or earlier.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A crucial point to understand is that to </a:t>
            </a:r>
            <a:r>
              <a:rPr kumimoji="0" lang="en-US" sz="1600" b="1"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reach Net Zero only a maximum of 10% of those emissions can be offset </a:t>
            </a:r>
            <a:r>
              <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(for example by paying a third party to plant trees)  the other </a:t>
            </a:r>
            <a:r>
              <a:rPr kumimoji="0" lang="en-US" sz="1600" b="1"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90% has to be real reductions</a:t>
            </a:r>
            <a:r>
              <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 </a:t>
            </a:r>
            <a:endPar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6431073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2FA5E58-46CA-41E2-859B-C542459DF525}"/>
              </a:ext>
            </a:extLst>
          </p:cNvPr>
          <p:cNvSpPr>
            <a:spLocks noGrp="1"/>
          </p:cNvSpPr>
          <p:nvPr>
            <p:ph type="sldNum"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D8D877B3-D348-4611-9BDB-C5374591D951}" type="slidenum">
              <a:rPr kumimoji="0" lang="en-US" sz="803" b="0" i="0" u="none" strike="noStrike" kern="1200" cap="none" spc="0" normalizeH="0" baseline="0" noProof="0" smtClean="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803" b="0" i="0" u="none" strike="noStrike" kern="1200" cap="none" spc="0" normalizeH="0" baseline="0" noProof="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p:txBody>
      </p:sp>
      <p:pic>
        <p:nvPicPr>
          <p:cNvPr id="4" name="Picture 3">
            <a:extLst>
              <a:ext uri="{FF2B5EF4-FFF2-40B4-BE49-F238E27FC236}">
                <a16:creationId xmlns:a16="http://schemas.microsoft.com/office/drawing/2014/main" id="{1C84A00A-22F4-BE2B-76DF-1BEFF1D4C9E8}"/>
              </a:ext>
            </a:extLst>
          </p:cNvPr>
          <p:cNvPicPr>
            <a:picLocks noChangeAspect="1"/>
          </p:cNvPicPr>
          <p:nvPr/>
        </p:nvPicPr>
        <p:blipFill>
          <a:blip r:embed="rId3"/>
          <a:stretch>
            <a:fillRect/>
          </a:stretch>
        </p:blipFill>
        <p:spPr>
          <a:xfrm>
            <a:off x="0" y="6164940"/>
            <a:ext cx="12207942" cy="699216"/>
          </a:xfrm>
          <a:prstGeom prst="rect">
            <a:avLst/>
          </a:prstGeom>
        </p:spPr>
      </p:pic>
      <p:sp>
        <p:nvSpPr>
          <p:cNvPr id="24" name="Flowchart: Alternate Process 23">
            <a:extLst>
              <a:ext uri="{FF2B5EF4-FFF2-40B4-BE49-F238E27FC236}">
                <a16:creationId xmlns:a16="http://schemas.microsoft.com/office/drawing/2014/main" id="{D1659B0D-DD94-55F1-D8F6-A3AA4F85D684}"/>
              </a:ext>
            </a:extLst>
          </p:cNvPr>
          <p:cNvSpPr/>
          <p:nvPr/>
        </p:nvSpPr>
        <p:spPr>
          <a:xfrm>
            <a:off x="5753100" y="0"/>
            <a:ext cx="711200" cy="255214"/>
          </a:xfrm>
          <a:prstGeom prst="flowChartAlternateProcess">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Open Sans"/>
              <a:ea typeface="+mn-ea"/>
              <a:cs typeface="+mn-cs"/>
            </a:endParaRPr>
          </a:p>
        </p:txBody>
      </p:sp>
      <p:pic>
        <p:nvPicPr>
          <p:cNvPr id="8" name="Graphic 7">
            <a:extLst>
              <a:ext uri="{FF2B5EF4-FFF2-40B4-BE49-F238E27FC236}">
                <a16:creationId xmlns:a16="http://schemas.microsoft.com/office/drawing/2014/main" id="{66A9AFFB-48F6-CBFB-A402-0FD34417826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41631" y="1124049"/>
            <a:ext cx="1889566" cy="657240"/>
          </a:xfrm>
          <a:prstGeom prst="rect">
            <a:avLst/>
          </a:prstGeom>
        </p:spPr>
      </p:pic>
      <p:sp>
        <p:nvSpPr>
          <p:cNvPr id="6" name="Title 5">
            <a:extLst>
              <a:ext uri="{FF2B5EF4-FFF2-40B4-BE49-F238E27FC236}">
                <a16:creationId xmlns:a16="http://schemas.microsoft.com/office/drawing/2014/main" id="{82737117-2A99-F968-B1CE-64DB8256C5A4}"/>
              </a:ext>
            </a:extLst>
          </p:cNvPr>
          <p:cNvSpPr>
            <a:spLocks noGrp="1"/>
          </p:cNvSpPr>
          <p:nvPr>
            <p:ph type="title"/>
          </p:nvPr>
        </p:nvSpPr>
        <p:spPr>
          <a:xfrm>
            <a:off x="597485" y="1063152"/>
            <a:ext cx="9829800" cy="1051831"/>
          </a:xfrm>
        </p:spPr>
        <p:txBody>
          <a:bodyPr/>
          <a:lstStyle/>
          <a:p>
            <a:r>
              <a:rPr lang="en-US" dirty="0">
                <a:latin typeface="Roboto Light" panose="02000000000000000000" pitchFamily="2" charset="0"/>
                <a:ea typeface="Roboto Light" panose="02000000000000000000" pitchFamily="2" charset="0"/>
                <a:cs typeface="Roboto Light" panose="02000000000000000000" pitchFamily="2" charset="0"/>
              </a:rPr>
              <a:t>Law Society Climate Change Guidance</a:t>
            </a:r>
            <a:br>
              <a:rPr lang="en-US" dirty="0">
                <a:latin typeface="Roboto Light" panose="02000000000000000000" pitchFamily="2" charset="0"/>
                <a:ea typeface="Roboto Light" panose="02000000000000000000" pitchFamily="2" charset="0"/>
                <a:cs typeface="Roboto Light" panose="02000000000000000000" pitchFamily="2" charset="0"/>
              </a:rPr>
            </a:br>
            <a:r>
              <a:rPr lang="en-US" sz="3200" dirty="0">
                <a:solidFill>
                  <a:schemeClr val="accent2">
                    <a:lumMod val="60000"/>
                    <a:lumOff val="40000"/>
                  </a:schemeClr>
                </a:solidFill>
              </a:rPr>
              <a:t>Landmark Information Info Note </a:t>
            </a:r>
            <a:endParaRPr lang="en-GB" sz="3200" dirty="0">
              <a:solidFill>
                <a:schemeClr val="accent2">
                  <a:lumMod val="60000"/>
                  <a:lumOff val="40000"/>
                </a:schemeClr>
              </a:solidFill>
            </a:endParaRPr>
          </a:p>
        </p:txBody>
      </p:sp>
      <p:sp>
        <p:nvSpPr>
          <p:cNvPr id="9" name="TextBox 8">
            <a:extLst>
              <a:ext uri="{FF2B5EF4-FFF2-40B4-BE49-F238E27FC236}">
                <a16:creationId xmlns:a16="http://schemas.microsoft.com/office/drawing/2014/main" id="{3298C331-2F56-81FA-F577-645D1EC0C236}"/>
              </a:ext>
            </a:extLst>
          </p:cNvPr>
          <p:cNvSpPr txBox="1"/>
          <p:nvPr/>
        </p:nvSpPr>
        <p:spPr>
          <a:xfrm>
            <a:off x="597485" y="2290764"/>
            <a:ext cx="9069029"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4051">
                    <a:lumMod val="60000"/>
                    <a:lumOff val="40000"/>
                  </a:srgbClr>
                </a:solidFill>
                <a:effectLst/>
                <a:uLnTx/>
                <a:uFillTx/>
                <a:latin typeface="Roboto" panose="02000000000000000000" pitchFamily="2" charset="0"/>
                <a:ea typeface="Roboto" panose="02000000000000000000" pitchFamily="2" charset="0"/>
                <a:cs typeface="Roboto" panose="02000000000000000000" pitchFamily="2" charset="0"/>
              </a:rPr>
              <a:t>Part B </a:t>
            </a:r>
            <a:r>
              <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of the guidance looks at climate change risks.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For property lawyers the key parts here are the duties to advise and warn clients about these.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As the Guidance makes clear, solicitors have long been under a duty to warn clients about risks which may not be apparent to the client but should be obvious to the solicitor.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With climate change risks that duty will be very fact specific.</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rPr>
              <a:t>Property lawyers will be, or should now be, aware that climate change can bring additional physical and transition risks to properties</a:t>
            </a:r>
            <a:endParaRPr kumimoji="0" lang="en-GB" sz="16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202020"/>
              </a:solidFill>
              <a:effectLst/>
              <a:uLnTx/>
              <a:uFillTx/>
              <a:latin typeface="Roboto" panose="02000000000000000000" pitchFamily="2" charset="0"/>
              <a:ea typeface="Roboto" panose="02000000000000000000" pitchFamily="2" charset="0"/>
              <a:cs typeface="Roboto" panose="02000000000000000000" pitchFamily="2" charset="0"/>
            </a:endParaRPr>
          </a:p>
        </p:txBody>
      </p:sp>
      <p:sp>
        <p:nvSpPr>
          <p:cNvPr id="2" name="TextBox 1">
            <a:extLst>
              <a:ext uri="{FF2B5EF4-FFF2-40B4-BE49-F238E27FC236}">
                <a16:creationId xmlns:a16="http://schemas.microsoft.com/office/drawing/2014/main" id="{99EB2E91-E576-6261-6D8D-72F10EFACD10}"/>
              </a:ext>
            </a:extLst>
          </p:cNvPr>
          <p:cNvSpPr txBox="1"/>
          <p:nvPr/>
        </p:nvSpPr>
        <p:spPr>
          <a:xfrm>
            <a:off x="5971309" y="5349230"/>
            <a:ext cx="6096000" cy="769441"/>
          </a:xfrm>
          <a:prstGeom prst="rect">
            <a:avLst/>
          </a:prstGeom>
          <a:noFill/>
        </p:spPr>
        <p:txBody>
          <a:bodyPr wrap="square">
            <a:spAutoFit/>
          </a:bodyPr>
          <a:lstStyle/>
          <a:p>
            <a:r>
              <a:rPr lang="en-GB" sz="1100" dirty="0">
                <a:hlinkClick r:id="rId6"/>
              </a:rPr>
              <a:t>https://liguk-my.sharepoint.com/:w:/g/personal/chris_loaring_landmark_co_uk/Ea502FiILalHqymOV_b0H44B8W-MW9xRcB6MWhv5W5hBJw?e=EA4loS</a:t>
            </a:r>
            <a:endParaRPr lang="en-GB" sz="1100" dirty="0"/>
          </a:p>
          <a:p>
            <a:endParaRPr lang="en-GB" sz="1100" dirty="0"/>
          </a:p>
        </p:txBody>
      </p:sp>
      <p:sp>
        <p:nvSpPr>
          <p:cNvPr id="5" name="Title 1">
            <a:extLst>
              <a:ext uri="{FF2B5EF4-FFF2-40B4-BE49-F238E27FC236}">
                <a16:creationId xmlns:a16="http://schemas.microsoft.com/office/drawing/2014/main" id="{FC715607-41D3-E7D8-9921-46CB690994C5}"/>
              </a:ext>
            </a:extLst>
          </p:cNvPr>
          <p:cNvSpPr txBox="1">
            <a:spLocks/>
          </p:cNvSpPr>
          <p:nvPr/>
        </p:nvSpPr>
        <p:spPr>
          <a:xfrm>
            <a:off x="1121781" y="5568764"/>
            <a:ext cx="5182037" cy="277854"/>
          </a:xfrm>
          <a:prstGeom prst="rect">
            <a:avLst/>
          </a:prstGeom>
          <a:effectLst/>
        </p:spPr>
        <p:txBody>
          <a:bodyPr vert="horz" lIns="0" tIns="0" rIns="0" bIns="0" rtlCol="0" anchor="t" anchorCtr="0">
            <a:noAutofit/>
          </a:bodyPr>
          <a:lstStyle>
            <a:lvl1pPr algn="l" defTabSz="914318" rtl="0" eaLnBrk="1" latinLnBrk="0" hangingPunct="1">
              <a:lnSpc>
                <a:spcPct val="75000"/>
              </a:lnSpc>
              <a:spcBef>
                <a:spcPct val="0"/>
              </a:spcBef>
              <a:buNone/>
              <a:defRPr sz="3600" b="0" i="0" kern="1200" spc="20" baseline="0">
                <a:solidFill>
                  <a:schemeClr val="accent2"/>
                </a:solidFill>
                <a:latin typeface="Roboto Light" panose="02000000000000000000" pitchFamily="2" charset="0"/>
                <a:ea typeface="Roboto Light" panose="02000000000000000000" pitchFamily="2" charset="0"/>
                <a:cs typeface="Roboto Light" panose="02000000000000000000" pitchFamily="2" charset="0"/>
              </a:defRPr>
            </a:lvl1pPr>
          </a:lstStyle>
          <a:p>
            <a:r>
              <a:rPr lang="en-US" sz="1600" b="1" dirty="0">
                <a:solidFill>
                  <a:srgbClr val="FF0000"/>
                </a:solidFill>
                <a:latin typeface="Roboto" panose="02000000000000000000" pitchFamily="2" charset="0"/>
                <a:ea typeface="Roboto" panose="02000000000000000000" pitchFamily="2" charset="0"/>
                <a:cs typeface="Roboto" panose="02000000000000000000" pitchFamily="2" charset="0"/>
              </a:rPr>
              <a:t>Chris’/Simons latest LM guidance of the Law Society guidance </a:t>
            </a:r>
            <a:endParaRPr lang="en-GB" sz="1600" b="1" dirty="0">
              <a:solidFill>
                <a:srgbClr val="FF0000"/>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9703612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740CA19-1103-A1BD-5F6A-4D2C3B50BA9A}"/>
              </a:ext>
            </a:extLst>
          </p:cNvPr>
          <p:cNvSpPr>
            <a:spLocks noGrp="1"/>
          </p:cNvSpPr>
          <p:nvPr>
            <p:ph type="sldNum" sz="quarter" idx="10"/>
          </p:nvPr>
        </p:nvSpPr>
        <p:spPr/>
        <p:txBody>
          <a:bodyPr/>
          <a:lstStyle/>
          <a:p>
            <a:fld id="{D8D877B3-D348-4611-9BDB-C5374591D951}" type="slidenum">
              <a:rPr lang="en-US" smtClean="0"/>
              <a:pPr/>
              <a:t>4</a:t>
            </a:fld>
            <a:endParaRPr lang="en-US"/>
          </a:p>
        </p:txBody>
      </p:sp>
      <p:sp>
        <p:nvSpPr>
          <p:cNvPr id="8" name="TextBox 7">
            <a:extLst>
              <a:ext uri="{FF2B5EF4-FFF2-40B4-BE49-F238E27FC236}">
                <a16:creationId xmlns:a16="http://schemas.microsoft.com/office/drawing/2014/main" id="{01C0E658-A7FC-4AFC-AA94-B0E60E0B0C63}"/>
              </a:ext>
            </a:extLst>
          </p:cNvPr>
          <p:cNvSpPr txBox="1"/>
          <p:nvPr/>
        </p:nvSpPr>
        <p:spPr>
          <a:xfrm>
            <a:off x="138545" y="333137"/>
            <a:ext cx="12053455" cy="6524863"/>
          </a:xfrm>
          <a:prstGeom prst="rect">
            <a:avLst/>
          </a:prstGeom>
          <a:solidFill>
            <a:schemeClr val="bg1"/>
          </a:solidFill>
        </p:spPr>
        <p:txBody>
          <a:bodyPr wrap="square">
            <a:spAutoFit/>
          </a:bodyPr>
          <a:lstStyle/>
          <a:p>
            <a:pPr marL="900430" indent="-450215">
              <a:spcBef>
                <a:spcPts val="1200"/>
              </a:spcBef>
              <a:spcAft>
                <a:spcPts val="1200"/>
              </a:spcAft>
            </a:pPr>
            <a:r>
              <a:rPr lang="en-GB" sz="1400" b="1" dirty="0">
                <a:effectLst/>
                <a:ea typeface="Calibri" panose="020F0502020204030204" pitchFamily="34" charset="0"/>
                <a:cs typeface="Calibri" panose="020F0502020204030204" pitchFamily="34" charset="0"/>
              </a:rPr>
              <a:t> My email to everyone last week about linking to our learning programme  :-Having read and re-reading the LS CC Guidance – I wondered if these paragraphs are useful to supporting our Training programme?</a:t>
            </a:r>
          </a:p>
          <a:p>
            <a:pPr marL="900430" indent="-450215">
              <a:spcBef>
                <a:spcPts val="1200"/>
              </a:spcBef>
              <a:spcAft>
                <a:spcPts val="1200"/>
              </a:spcAft>
            </a:pPr>
            <a:r>
              <a:rPr lang="en-GB" sz="1400" dirty="0">
                <a:effectLst/>
                <a:highlight>
                  <a:srgbClr val="00FF00"/>
                </a:highlight>
                <a:ea typeface="Calibri" panose="020F0502020204030204" pitchFamily="34" charset="0"/>
                <a:cs typeface="Calibri" panose="020F0502020204030204" pitchFamily="34" charset="0"/>
              </a:rPr>
              <a:t>Actions to take where there are gaps in your competence </a:t>
            </a:r>
            <a:endParaRPr lang="en-GB" sz="1400" dirty="0">
              <a:effectLst/>
              <a:ea typeface="Calibri" panose="020F0502020204030204" pitchFamily="34" charset="0"/>
              <a:cs typeface="Calibri" panose="020F0502020204030204" pitchFamily="34" charset="0"/>
            </a:endParaRPr>
          </a:p>
          <a:p>
            <a:pPr>
              <a:spcBef>
                <a:spcPts val="1200"/>
              </a:spcBef>
              <a:spcAft>
                <a:spcPts val="1200"/>
              </a:spcAft>
            </a:pPr>
            <a:r>
              <a:rPr lang="en-GB" sz="1400" dirty="0">
                <a:effectLst/>
                <a:highlight>
                  <a:srgbClr val="00FF00"/>
                </a:highlight>
                <a:ea typeface="Calibri" panose="020F0502020204030204" pitchFamily="34" charset="0"/>
              </a:rPr>
              <a:t>You may need to be able to discuss climate-related legal issues competently with your client and potentially encourage certain clients to engage with climate issues where they are relevant or material to the particular client or matter. Parallels may be drawn with tax or competition law, which may not be central to a specific retainer but are still of relevance and should be in a practitioner’s mind when considering the scope of instructions.</a:t>
            </a:r>
            <a:endParaRPr lang="en-GB" sz="1400" dirty="0">
              <a:effectLst/>
              <a:ea typeface="Calibri" panose="020F0502020204030204" pitchFamily="34" charset="0"/>
            </a:endParaRPr>
          </a:p>
          <a:p>
            <a:pPr>
              <a:spcBef>
                <a:spcPts val="1200"/>
              </a:spcBef>
              <a:spcAft>
                <a:spcPts val="1200"/>
              </a:spcAft>
            </a:pPr>
            <a:r>
              <a:rPr lang="en-GB" sz="1400" dirty="0">
                <a:effectLst/>
                <a:highlight>
                  <a:srgbClr val="00FF00"/>
                </a:highlight>
                <a:ea typeface="Calibri" panose="020F0502020204030204" pitchFamily="34" charset="0"/>
              </a:rPr>
              <a:t>Not all solicitors have expertise or training in matters relating to climate legal risks. However, as solicitors undertake training as part of their professional development, widespread awareness and acknowledgement will grow over time. This may intensify the expectation that a reasonably competent solicitor should be aware of the impact and the relevance of climate change to their practice area and be able to advise clients accordingly. Therefore, the general standards that solicitors are required to meet to discharge their duty of care to clients in this area may shift accordingly.</a:t>
            </a:r>
            <a:endParaRPr lang="en-GB" sz="1400" dirty="0">
              <a:effectLst/>
              <a:ea typeface="Calibri" panose="020F0502020204030204" pitchFamily="34" charset="0"/>
            </a:endParaRPr>
          </a:p>
          <a:p>
            <a:pPr>
              <a:spcBef>
                <a:spcPts val="1200"/>
              </a:spcBef>
              <a:spcAft>
                <a:spcPts val="1200"/>
              </a:spcAft>
            </a:pPr>
            <a:r>
              <a:rPr lang="en-GB" sz="1400" dirty="0">
                <a:effectLst/>
                <a:highlight>
                  <a:srgbClr val="00FF00"/>
                </a:highlight>
                <a:ea typeface="Calibri" panose="020F0502020204030204" pitchFamily="34" charset="0"/>
              </a:rPr>
              <a:t>A solicitor who does not have the relevant knowledge of the impact of climate change on the legal area they are advising on should not advise if it is outside their knowledge or competence. In such circumstances, you may wish to consider professional training to develop your competence and/or that of your organisation. Alternatively, when you have identified a relevant legal risk on which you feel unable to advise you should liaise with your client about seeking specialist third-party assistance, such as technical consultants (</a:t>
            </a:r>
            <a:r>
              <a:rPr lang="en-GB" sz="1400" i="1" dirty="0" err="1">
                <a:effectLst/>
                <a:highlight>
                  <a:srgbClr val="00FF00"/>
                </a:highlight>
                <a:ea typeface="Calibri" panose="020F0502020204030204" pitchFamily="34" charset="0"/>
              </a:rPr>
              <a:t>Hurlingham</a:t>
            </a:r>
            <a:r>
              <a:rPr lang="en-GB" sz="1400" i="1" dirty="0">
                <a:effectLst/>
                <a:highlight>
                  <a:srgbClr val="00FF00"/>
                </a:highlight>
                <a:ea typeface="Calibri" panose="020F0502020204030204" pitchFamily="34" charset="0"/>
              </a:rPr>
              <a:t> Estates Limited v. Wilde Partners</a:t>
            </a:r>
            <a:r>
              <a:rPr lang="en-GB" sz="1400" dirty="0">
                <a:effectLst/>
                <a:highlight>
                  <a:srgbClr val="00FF00"/>
                </a:highlight>
                <a:ea typeface="Calibri" panose="020F0502020204030204" pitchFamily="34" charset="0"/>
              </a:rPr>
              <a:t> [1997] 1 Lloyds Rep 525).</a:t>
            </a:r>
            <a:endParaRPr lang="en-GB" sz="1400" dirty="0">
              <a:effectLst/>
              <a:ea typeface="Calibri" panose="020F0502020204030204" pitchFamily="34" charset="0"/>
            </a:endParaRPr>
          </a:p>
          <a:p>
            <a:pPr>
              <a:spcBef>
                <a:spcPts val="1200"/>
              </a:spcBef>
              <a:spcAft>
                <a:spcPts val="1200"/>
              </a:spcAft>
            </a:pPr>
            <a:r>
              <a:rPr lang="en-GB" sz="1400" dirty="0">
                <a:effectLst/>
                <a:highlight>
                  <a:srgbClr val="00FF00"/>
                </a:highlight>
                <a:ea typeface="Calibri" panose="020F0502020204030204" pitchFamily="34" charset="0"/>
              </a:rPr>
              <a:t>Even where solicitors elect to advise on climate change, they may wish to include a provision in their retainer reserving the right to instruct specialists where appropriate (along with the right to charge the client the fees incurred in doing so). Solicitors may wish to discuss and/or document the prospect of any specialist instruction with their client.</a:t>
            </a:r>
            <a:endParaRPr lang="en-GB" sz="1400" dirty="0">
              <a:effectLst/>
              <a:ea typeface="Calibri" panose="020F0502020204030204" pitchFamily="34" charset="0"/>
            </a:endParaRPr>
          </a:p>
          <a:p>
            <a:endParaRPr lang="en-GB" sz="1400" dirty="0">
              <a:effectLst/>
              <a:ea typeface="Calibri" panose="020F0502020204030204" pitchFamily="34" charset="0"/>
            </a:endParaRPr>
          </a:p>
        </p:txBody>
      </p:sp>
    </p:spTree>
    <p:extLst>
      <p:ext uri="{BB962C8B-B14F-4D97-AF65-F5344CB8AC3E}">
        <p14:creationId xmlns:p14="http://schemas.microsoft.com/office/powerpoint/2010/main" val="37387876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3_Ravi Powerpoint Template">
  <a:themeElements>
    <a:clrScheme name="Landmark">
      <a:dk1>
        <a:srgbClr val="202020"/>
      </a:dk1>
      <a:lt1>
        <a:srgbClr val="FFFFFF"/>
      </a:lt1>
      <a:dk2>
        <a:srgbClr val="717171"/>
      </a:dk2>
      <a:lt2>
        <a:srgbClr val="EEF0F2"/>
      </a:lt2>
      <a:accent1>
        <a:srgbClr val="FF7900"/>
      </a:accent1>
      <a:accent2>
        <a:srgbClr val="2E4051"/>
      </a:accent2>
      <a:accent3>
        <a:srgbClr val="4C2F48"/>
      </a:accent3>
      <a:accent4>
        <a:srgbClr val="AAC8C3"/>
      </a:accent4>
      <a:accent5>
        <a:srgbClr val="FFBC80"/>
      </a:accent5>
      <a:accent6>
        <a:srgbClr val="969FA8"/>
      </a:accent6>
      <a:hlink>
        <a:srgbClr val="FF7900"/>
      </a:hlink>
      <a:folHlink>
        <a:srgbClr val="AAC8C3"/>
      </a:folHlink>
    </a:clrScheme>
    <a:fontScheme name="Custom 2">
      <a:majorFont>
        <a:latin typeface="Montserrat 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2b7f516e-1b14-479e-8d65-ac50c9127e5d}" enabled="0" method="" siteId="{2b7f516e-1b14-479e-8d65-ac50c9127e5d}" removed="1"/>
</clbl:labelList>
</file>

<file path=docProps/app.xml><?xml version="1.0" encoding="utf-8"?>
<Properties xmlns="http://schemas.openxmlformats.org/officeDocument/2006/extended-properties" xmlns:vt="http://schemas.openxmlformats.org/officeDocument/2006/docPropsVTypes">
  <TotalTime>11</TotalTime>
  <Words>1512</Words>
  <Application>Microsoft Office PowerPoint</Application>
  <PresentationFormat>Widescreen</PresentationFormat>
  <Paragraphs>79</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Noto Serif</vt:lpstr>
      <vt:lpstr>Open Sans</vt:lpstr>
      <vt:lpstr>Roboto</vt:lpstr>
      <vt:lpstr>Roboto Light</vt:lpstr>
      <vt:lpstr>3_Ravi Powerpoint Template</vt:lpstr>
      <vt:lpstr>Changes to Guidance</vt:lpstr>
      <vt:lpstr>Law Society Climate Change Guidance Landmark Information Info Note </vt:lpstr>
      <vt:lpstr>Law Society Climate Change Guidance Landmark Information Info Note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Guidance</dc:title>
  <dc:creator>Allie Parsons</dc:creator>
  <cp:lastModifiedBy>Allie Parsons</cp:lastModifiedBy>
  <cp:revision>1</cp:revision>
  <dcterms:created xsi:type="dcterms:W3CDTF">2023-04-27T09:46:07Z</dcterms:created>
  <dcterms:modified xsi:type="dcterms:W3CDTF">2023-04-27T09:57:46Z</dcterms:modified>
</cp:coreProperties>
</file>